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4" r:id="rId3"/>
    <p:sldMasterId id="2147483728" r:id="rId4"/>
  </p:sldMasterIdLst>
  <p:notesMasterIdLst>
    <p:notesMasterId r:id="rId26"/>
  </p:notesMasterIdLst>
  <p:sldIdLst>
    <p:sldId id="672" r:id="rId5"/>
    <p:sldId id="673" r:id="rId6"/>
    <p:sldId id="674" r:id="rId7"/>
    <p:sldId id="675" r:id="rId8"/>
    <p:sldId id="682" r:id="rId9"/>
    <p:sldId id="676" r:id="rId10"/>
    <p:sldId id="314" r:id="rId11"/>
    <p:sldId id="677" r:id="rId12"/>
    <p:sldId id="678" r:id="rId13"/>
    <p:sldId id="679" r:id="rId14"/>
    <p:sldId id="367" r:id="rId15"/>
    <p:sldId id="391" r:id="rId16"/>
    <p:sldId id="366" r:id="rId17"/>
    <p:sldId id="369" r:id="rId18"/>
    <p:sldId id="368" r:id="rId19"/>
    <p:sldId id="371" r:id="rId20"/>
    <p:sldId id="406" r:id="rId21"/>
    <p:sldId id="680" r:id="rId22"/>
    <p:sldId id="681" r:id="rId23"/>
    <p:sldId id="683" r:id="rId24"/>
    <p:sldId id="329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A28E6E-B1C7-4E88-A2EC-F424F13D2FC8}" v="72" dt="2019-05-16T18:31:51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5" autoAdjust="0"/>
    <p:restoredTop sz="79361" autoAdjust="0"/>
  </p:normalViewPr>
  <p:slideViewPr>
    <p:cSldViewPr snapToGrid="0">
      <p:cViewPr varScale="1">
        <p:scale>
          <a:sx n="65" d="100"/>
          <a:sy n="65" d="100"/>
        </p:scale>
        <p:origin x="12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97BC0-86BC-4858-85B1-C0DAD277202B}" type="datetimeFigureOut">
              <a:rPr lang="zh-CN" altLang="en-US" smtClean="0"/>
              <a:t>2019/5/18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ED2B1-10F3-494A-B691-1B7DB0282E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3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kern="1200" dirty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9001C6-D287-4A61-93BB-BD12DF0275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084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这些棺材代表了犹太人的希望。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1B3E5-3E9A-4C6B-A7A9-A7788DA052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416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1B3E5-3E9A-4C6B-A7A9-A7788DA052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238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犹太人一直指望复活，就是到现在，耶路撒冷的东门外是犹太人最大的坟场。因他们相信弥赛亚来到时，骸骨就要成为复活的军队。</a:t>
            </a:r>
          </a:p>
          <a:p>
            <a:r>
              <a:rPr lang="zh-CN" altLang="en-US" dirty="0"/>
              <a:t>主耶和华如此说，我的民哪，我必开你们的坟墓，使你们从坟墓中出来，领你们进入以色列地。（结</a:t>
            </a:r>
            <a:r>
              <a:rPr lang="en-US" altLang="zh-CN" dirty="0"/>
              <a:t>37</a:t>
            </a:r>
            <a:r>
              <a:rPr lang="zh-CN" altLang="en-US" dirty="0"/>
              <a:t>：</a:t>
            </a:r>
            <a:r>
              <a:rPr lang="en-US" altLang="zh-CN" dirty="0"/>
              <a:t>12</a:t>
            </a:r>
            <a:r>
              <a:rPr lang="zh-CN" altLang="en-US" dirty="0"/>
              <a:t>）</a:t>
            </a:r>
          </a:p>
          <a:p>
            <a:r>
              <a:rPr lang="zh-CN" altLang="en-US" dirty="0"/>
              <a:t>死人要复活。尸首要兴起。睡在尘埃的阿，要醒起歌唱。因你的甘露好像菜蔬上的甘露，地也要交出死人来。（赛</a:t>
            </a:r>
            <a:r>
              <a:rPr lang="en-US" altLang="zh-CN" dirty="0"/>
              <a:t>29</a:t>
            </a:r>
            <a:r>
              <a:rPr lang="zh-CN" altLang="en-US" dirty="0"/>
              <a:t>：</a:t>
            </a:r>
            <a:r>
              <a:rPr lang="en-US" altLang="zh-CN" dirty="0"/>
              <a:t>19</a:t>
            </a:r>
            <a:r>
              <a:rPr lang="zh-CN" altLang="en-US" dirty="0"/>
              <a:t>）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1B3E5-3E9A-4C6B-A7A9-A7788DA052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842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东门前的坟场表明穆斯林也相信圣经的预言会成就。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1B3E5-3E9A-4C6B-A7A9-A7788DA052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872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封闭的东门成就了圣经的预言，证明了耶稣就是弥赛亚。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1B3E5-3E9A-4C6B-A7A9-A7788DA052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434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ED2B1-10F3-494A-B691-1B7DB0282E9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293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耶稣是神，但向父谦卑顺服。主耶稣的谦卑在于放弃自己的权力，并站在卑微的地位上求告天父。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你的祷告常是些什么内容？想想主耶稣在为什么祷告？你在祷告上是否像耶稣的门徒？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ED2B1-10F3-494A-B691-1B7DB0282E9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681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顺服表现在竭力成就父所托付的，将此作为毕生的使命来担负。祂所求的是让父得着荣耀。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门徒是跟随主的人，也就是效法主耶稣样式的人。</a:t>
            </a:r>
            <a:endParaRPr lang="en-US" altLang="zh-CN" dirty="0"/>
          </a:p>
          <a:p>
            <a:r>
              <a:rPr lang="en-US" altLang="zh-CN" dirty="0"/>
              <a:t>《</a:t>
            </a:r>
            <a:r>
              <a:rPr lang="zh-CN" altLang="en-US" dirty="0"/>
              <a:t>猫狗神学大不同</a:t>
            </a:r>
            <a:r>
              <a:rPr lang="en-US" altLang="zh-CN" dirty="0"/>
              <a:t>》</a:t>
            </a:r>
            <a:r>
              <a:rPr lang="zh-CN" altLang="en-US" dirty="0"/>
              <a:t>（</a:t>
            </a:r>
            <a:r>
              <a:rPr lang="en-US" altLang="zh-CN" dirty="0"/>
              <a:t>Cat &amp; Dog Theology</a:t>
            </a:r>
            <a:r>
              <a:rPr lang="zh-CN" altLang="en-US" dirty="0"/>
              <a:t>），作者：蘇鲍伯（</a:t>
            </a:r>
            <a:r>
              <a:rPr lang="en-US" altLang="zh-CN" dirty="0"/>
              <a:t>Bob Sjogren</a:t>
            </a:r>
            <a:r>
              <a:rPr lang="zh-CN" altLang="en-US" dirty="0"/>
              <a:t>） </a:t>
            </a:r>
            <a:r>
              <a:rPr lang="en-US" altLang="zh-CN" dirty="0"/>
              <a:t>/ </a:t>
            </a:r>
            <a:r>
              <a:rPr lang="zh-CN" altLang="en-US" dirty="0"/>
              <a:t>罗杰若（</a:t>
            </a:r>
            <a:r>
              <a:rPr lang="en-US" altLang="zh-CN" dirty="0"/>
              <a:t>Gerald Robison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狗儿有主人，猫儿有跟班。作者认为此话千真万确。这就为什麼人类一向将忠心</a:t>
            </a:r>
            <a:r>
              <a:rPr lang="en-US" altLang="zh-CN" dirty="0"/>
              <a:t>.</a:t>
            </a:r>
            <a:r>
              <a:rPr lang="zh-CN" altLang="en-US" dirty="0"/>
              <a:t>服务及信实等特性归给狗儿。而视猫儿的特性为依赖及冷漠。作者用人类两种的宠物：猫和狗来形容现今两类基督徒的不同人生观，前者是以自我为中心，而後者则以上帝为中心；前者是以满足自我需要为前提，而後者却是以神的荣耀为前提。狗儿说：你宠我</a:t>
            </a:r>
            <a:r>
              <a:rPr lang="en-US" altLang="zh-CN" dirty="0"/>
              <a:t>.</a:t>
            </a:r>
            <a:r>
              <a:rPr lang="zh-CN" altLang="en-US" dirty="0"/>
              <a:t>你餵养我</a:t>
            </a:r>
            <a:r>
              <a:rPr lang="en-US" altLang="zh-CN" dirty="0"/>
              <a:t>.</a:t>
            </a:r>
            <a:r>
              <a:rPr lang="zh-CN" altLang="en-US" dirty="0"/>
              <a:t>你供我住</a:t>
            </a:r>
            <a:r>
              <a:rPr lang="en-US" altLang="zh-CN" dirty="0"/>
              <a:t>.</a:t>
            </a:r>
            <a:r>
              <a:rPr lang="zh-CN" altLang="en-US" dirty="0"/>
              <a:t>你爱我，你一定是上帝。猫儿说：你宠我</a:t>
            </a:r>
            <a:r>
              <a:rPr lang="en-US" altLang="zh-CN" dirty="0"/>
              <a:t>.</a:t>
            </a:r>
            <a:r>
              <a:rPr lang="zh-CN" altLang="en-US" dirty="0"/>
              <a:t>你餵养我</a:t>
            </a:r>
            <a:r>
              <a:rPr lang="en-US" altLang="zh-CN" dirty="0"/>
              <a:t>.</a:t>
            </a:r>
            <a:r>
              <a:rPr lang="zh-CN" altLang="en-US" dirty="0"/>
              <a:t>你供我住</a:t>
            </a:r>
            <a:r>
              <a:rPr lang="en-US" altLang="zh-CN" dirty="0"/>
              <a:t>.</a:t>
            </a:r>
            <a:r>
              <a:rPr lang="zh-CN" altLang="en-US" dirty="0"/>
              <a:t>你爱我，我一定是上帝。</a:t>
            </a:r>
            <a:endParaRPr lang="en-US" altLang="zh-CN" dirty="0"/>
          </a:p>
          <a:p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不是不对，是不完全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感觉良好的神学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人生应该是公平的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赢家神学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猫儿们错乱了优先次序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猫儿们作自私的祷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告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11.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基督徒人本主义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12.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艰难时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夺取他的荣耀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猫儿们成长受阻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ED2B1-10F3-494A-B691-1B7DB0282E9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97063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彭柯丽是荷兰女子，二次世界大战时，她和父亲及家人因藏匿犹太人，都被关入集中营。她活了下来，并且在世界各地为主作见证，宣讲饶恕的福音。成立疗养院赡养许多在战乱时期身心灵受创的人，其中包括在残酷的战争中出卖自己同胞的求得利益者，他们日后饱受同胞及良心谴责，生活在煎熬中；书中描述疗养院成立的过程，再次显明神奇妙的作为。她的故事曾被拍成电影，并写成</a:t>
            </a:r>
            <a:r>
              <a:rPr lang="en-US" altLang="zh-TW" dirty="0"/>
              <a:t>《</a:t>
            </a:r>
            <a:r>
              <a:rPr lang="zh-TW" altLang="en-US" dirty="0"/>
              <a:t>密室</a:t>
            </a:r>
            <a:r>
              <a:rPr lang="en-US" altLang="zh-TW" dirty="0"/>
              <a:t>》</a:t>
            </a:r>
            <a:r>
              <a:rPr lang="zh-TW" altLang="en-US" dirty="0"/>
              <a:t>这本书，她有属于自己的事工，也曾应邀在葛理翰大会中分享。大战结束很久之后，青年使命团（</a:t>
            </a:r>
            <a:r>
              <a:rPr lang="en-US" altLang="zh-TW" dirty="0"/>
              <a:t>YWAM</a:t>
            </a:r>
            <a:r>
              <a:rPr lang="zh-TW" altLang="en-US" dirty="0"/>
              <a:t>）的麦弗洛去探望七十岁的彭柯丽。</a:t>
            </a:r>
          </a:p>
          <a:p>
            <a:r>
              <a:rPr lang="zh-TW" altLang="en-US" dirty="0"/>
              <a:t>　　他发现柯丽刚买了两只新皮箱，很讶异她这把年纪了，为何还需要新的皮箱？于是问她。柯丽回答说，曾有一位天使在异象中来看她，告诉她还有十年可活，于是她就买了新皮箱以兹庆祝。五年后，她的健康日益衰败，到了深受痛苦的地步，以致行动有限。当她在医院承受极大的痛苦时，麦弗洛又去看她。谈话中，他得知有第二位天使到访，告诉她，她所经历的痛苦将导致死亡，她不会再好起来了。</a:t>
            </a:r>
          </a:p>
          <a:p>
            <a:r>
              <a:rPr lang="zh-TW" altLang="en-US" dirty="0"/>
              <a:t>　　柯丽向天使抗议，说自己还有五年的寿命。天使回答说，她的天父知道，所以才差天使来告诉她，祂很愿意接她早回天家，她可以做个选择。柯丽面对两难，是离世与主同在呢，还是继续忍受五年的疼痛？</a:t>
            </a:r>
          </a:p>
          <a:p>
            <a:r>
              <a:rPr lang="zh-TW" altLang="en-US" dirty="0"/>
              <a:t>你会如何回答？也许我们都情愿躲避痛楚、除去苦难。这种时刻正可显出一个人的真实生命。柯丽问天使：「哪一样会带给我的天父最大的荣耀？」天使回答：「留下来，再忍受五年。」</a:t>
            </a:r>
          </a:p>
          <a:p>
            <a:r>
              <a:rPr lang="zh-TW" altLang="en-US" dirty="0"/>
              <a:t>柯丽立刻答道：「那么，这就是我的选择。」那五年发生了什么事？那之前，彭柯丽的名字在全世界的基督徒中已经家喻户晓，上帝用这最后几年，把一幅「凭信心活着」的图像，牢牢地刻画在更多人的心中。</a:t>
            </a:r>
          </a:p>
          <a:p>
            <a:r>
              <a:rPr lang="zh-TW" altLang="en-US" dirty="0"/>
              <a:t>柯丽表现出，人生是为父神的荣耀而活</a:t>
            </a:r>
            <a:r>
              <a:rPr lang="en-US" altLang="zh-TW" dirty="0"/>
              <a:t>——</a:t>
            </a:r>
            <a:r>
              <a:rPr lang="zh-TW" altLang="en-US" dirty="0"/>
              <a:t>即使它代表忍受痛苦与苦难</a:t>
            </a:r>
            <a:r>
              <a:rPr lang="en-US" altLang="zh-TW" dirty="0"/>
              <a:t>——</a:t>
            </a:r>
            <a:r>
              <a:rPr lang="zh-TW" altLang="en-US" dirty="0"/>
              <a:t>而非为自己而活。我们的一生是为了在生活各方面追求祂的荣耀，同时尽力将此荣耀传至地极。活着不要只顾安全、容易、舒适，要为一个目的而活：荣耀上帝！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1B3E5-3E9A-4C6B-A7A9-A7788DA052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254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C0A26-6F25-4F01-A1C6-E2032EAA0D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19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9C4AF-AC5B-4E20-BF19-E562A429E8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681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9C4AF-AC5B-4E20-BF19-E562A429E8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407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9C4AF-AC5B-4E20-BF19-E562A429E8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250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9C4AF-AC5B-4E20-BF19-E562A429E8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745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从马可福音看主耶稣的门徒训练</a:t>
            </a:r>
          </a:p>
          <a:p>
            <a:r>
              <a:rPr lang="zh-CN" altLang="en-US" dirty="0"/>
              <a:t>通过细读圣经看主耶稣的门训功课</a:t>
            </a:r>
          </a:p>
          <a:p>
            <a:r>
              <a:rPr lang="zh-CN" altLang="en-US" dirty="0"/>
              <a:t>置身圣经中学习主耶稣门训的原则</a:t>
            </a:r>
          </a:p>
          <a:p>
            <a:r>
              <a:rPr lang="zh-CN" altLang="en-US" dirty="0"/>
              <a:t>将主耶稣的门训应用于服事与生活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9001C6-D287-4A61-93BB-BD12DF0275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559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关键点：来跟从我，我要改变你。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ED2B1-10F3-494A-B691-1B7DB0282E9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838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祂不是文士，只会教导人，而是真理本身，是以色列的圣者，是弥赛亚，是基督，是神的儿子。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ED2B1-10F3-494A-B691-1B7DB0282E9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797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耶稣在你心中是怎样的一位？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你是跟随祂、还是利用祂的人？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祂的权柄在你身上有没有功效？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犹太人在和耶稣接触时，一直要了解祂是不是他们所等候的那一位。但他们的结论是，祂不是。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ED2B1-10F3-494A-B691-1B7DB0282E9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183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73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969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0695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374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06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85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982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981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682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8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87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460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129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660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238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805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567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0881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9017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2257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3871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129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2762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596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9179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6766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6249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992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7818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6507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9097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7097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01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1788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4185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3290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6792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97299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9733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85270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1103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884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564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1CE0A7E0-FA31-401C-A0FE-F57595F6E340}" type="slidenum">
              <a:rPr lang="en-US" altLang="zh-CN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9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6639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A2F1D-0F3A-49FD-A8D9-57579D39E7E5}" type="slidenum">
              <a:rPr lang="en-US" altLang="zh-CN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621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22E09B9A-4E7C-4836-97C3-4C518719B7F2}" type="slidenum">
              <a:rPr lang="en-US" altLang="zh-CN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693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39BF85E8-9C9D-4FE2-B5CC-08232D5798D0}" type="slidenum">
              <a:rPr lang="en-US" altLang="zh-CN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1749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808AE916-F968-478E-ACCC-E6A819285788}" type="slidenum">
              <a:rPr lang="en-US" altLang="zh-CN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4424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31DFA-8294-457F-81CB-CE3606048B30}" type="slidenum">
              <a:rPr lang="en-US" altLang="zh-CN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472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F85AA-1F22-4712-AFE4-6B8B4D0D0936}" type="slidenum">
              <a:rPr lang="en-US" altLang="zh-CN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5322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E4AF1-78AE-4DBB-AF82-75DFEFD290D8}" type="slidenum">
              <a:rPr lang="en-US" altLang="zh-CN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337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41119729-4394-4C7A-92B6-EF5EEA81B19F}" type="slidenum">
              <a:rPr lang="en-US" altLang="zh-CN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473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EC4DF2-1D75-4B2A-9518-CA1387B6EF3B}" type="slidenum">
              <a:rPr lang="en-US" altLang="zh-CN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333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EC4DF2-1D75-4B2A-9518-CA1387B6EF3B}" type="slidenum">
              <a:rPr lang="en-US" altLang="zh-CN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413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1547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EC4DF2-1D75-4B2A-9518-CA1387B6EF3B}" type="slidenum">
              <a:rPr lang="en-US" altLang="zh-CN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0800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EC4DF2-1D75-4B2A-9518-CA1387B6EF3B}" type="slidenum">
              <a:rPr lang="en-US" altLang="zh-CN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72979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EC4DF2-1D75-4B2A-9518-CA1387B6EF3B}" type="slidenum">
              <a:rPr lang="en-US" altLang="zh-CN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4866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DF0BBB-1042-4A29-B0EE-A20563048C01}" type="slidenum">
              <a:rPr lang="en-US" altLang="zh-CN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5489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EC4DF2-1D75-4B2A-9518-CA1387B6EF3B}" type="slidenum">
              <a:rPr lang="en-US" altLang="zh-CN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63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434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224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063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78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132A2-7C43-4793-8FF2-689DAF605E2F}" type="datetimeFigureOut">
              <a:rPr lang="zh-CN" altLang="en-US" smtClean="0"/>
              <a:pPr/>
              <a:t>2019/5/18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90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47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 txBox="1">
            <a:spLocks/>
          </p:cNvSpPr>
          <p:nvPr/>
        </p:nvSpPr>
        <p:spPr bwMode="auto">
          <a:xfrm>
            <a:off x="927100" y="2408354"/>
            <a:ext cx="11264900" cy="307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pPr algn="ctr" defTabSz="45720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600" b="0" dirty="0">
                <a:solidFill>
                  <a:srgbClr val="C00000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马可福音 </a:t>
            </a:r>
            <a:r>
              <a:rPr lang="en-US" altLang="zh-CN" sz="6600" b="0" dirty="0">
                <a:solidFill>
                  <a:srgbClr val="C00000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 </a:t>
            </a:r>
            <a:r>
              <a:rPr lang="en-US" altLang="zh-CN" sz="5400" b="0" dirty="0">
                <a:solidFill>
                  <a:srgbClr val="C00000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Arial" panose="020B0604020202020204" pitchFamily="34" charset="0"/>
              </a:rPr>
              <a:t>1</a:t>
            </a:r>
            <a:r>
              <a:rPr lang="zh-CN" altLang="en-US" sz="5400" b="0" dirty="0">
                <a:solidFill>
                  <a:srgbClr val="C00000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Arial" panose="020B0604020202020204" pitchFamily="34" charset="0"/>
              </a:rPr>
              <a:t>：</a:t>
            </a:r>
            <a:r>
              <a:rPr lang="en-US" altLang="zh-CN" sz="5400" b="0" dirty="0">
                <a:solidFill>
                  <a:srgbClr val="C00000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Arial" panose="020B0604020202020204" pitchFamily="34" charset="0"/>
              </a:rPr>
              <a:t>16-28</a:t>
            </a:r>
            <a:r>
              <a:rPr lang="zh-CN" altLang="en-US" sz="5400" b="0" dirty="0">
                <a:solidFill>
                  <a:srgbClr val="C00000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Arial" panose="020B0604020202020204" pitchFamily="34" charset="0"/>
              </a:rPr>
              <a:t>，</a:t>
            </a:r>
            <a:r>
              <a:rPr lang="en-US" altLang="zh-CN" sz="5400" b="0" dirty="0">
                <a:solidFill>
                  <a:srgbClr val="C00000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Arial" panose="020B0604020202020204" pitchFamily="34" charset="0"/>
              </a:rPr>
              <a:t>35-39</a:t>
            </a:r>
            <a:endParaRPr lang="zh-CN" altLang="en-US" sz="7200" b="0" dirty="0">
              <a:solidFill>
                <a:srgbClr val="C00000"/>
              </a:solidFill>
              <a:latin typeface="Adobe 楷体 Std R" panose="02020400000000000000" pitchFamily="18" charset="-122"/>
              <a:ea typeface="Adobe 楷体 Std R" panose="02020400000000000000" pitchFamily="18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730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067339" y="584630"/>
            <a:ext cx="9437273" cy="913142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solidFill>
                  <a:srgbClr val="C0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全新的体验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067339" y="2038120"/>
            <a:ext cx="10002741" cy="4819879"/>
          </a:xfrm>
        </p:spPr>
        <p:txBody>
          <a:bodyPr>
            <a:normAutofit/>
          </a:bodyPr>
          <a:lstStyle/>
          <a:p>
            <a:r>
              <a:rPr lang="zh-CN" altLang="en-US" sz="3400" dirty="0"/>
              <a:t>  </a:t>
            </a:r>
            <a:r>
              <a:rPr lang="zh-CN" altLang="en-US" sz="3600" b="1" dirty="0">
                <a:solidFill>
                  <a:schemeClr val="accent2">
                    <a:lumMod val="50000"/>
                  </a:schemeClr>
                </a:solidFill>
              </a:rPr>
              <a:t>有能力</a:t>
            </a:r>
            <a:endParaRPr lang="en-US" altLang="zh-CN" sz="3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zh-CN" dirty="0"/>
          </a:p>
          <a:p>
            <a:pPr marL="457200" lvl="1" indent="0">
              <a:buNone/>
            </a:pP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众人都惊讶，以致彼此对问说，这是什么事，是个新道理阿。</a:t>
            </a:r>
            <a:r>
              <a:rPr lang="zh-CN" altLang="en-US" sz="3200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祂用权柄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吩咐污鬼，连污鬼也听从了祂。（可 </a:t>
            </a:r>
            <a:r>
              <a:rPr lang="en-US" altLang="zh-CN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1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：</a:t>
            </a:r>
            <a:r>
              <a:rPr lang="en-US" altLang="zh-CN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27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53083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roup 107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9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0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1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2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0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2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4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6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8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0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1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2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93" name="Group 121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23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4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5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5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7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3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4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5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6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7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8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9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81" name="Rectangle 180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3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85" name="Rectangle 184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87" name="Rectangle 186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rgbClr val="675B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9664451-5220-49F0-9542-5629E6D43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00" y="1046217"/>
            <a:ext cx="846166" cy="39153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z="4000" dirty="0">
                <a:solidFill>
                  <a:srgbClr val="FEFFFF"/>
                </a:solidFill>
              </a:rPr>
              <a:t>犹太人的棺材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2797A065-8709-44A3-9489-F0386D6A6A9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1597797" y="-1"/>
            <a:ext cx="10594203" cy="68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98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roup 107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9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0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1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2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0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2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4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6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8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0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1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2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93" name="Group 121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23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4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5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5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7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3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4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5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6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7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8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9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81" name="Rectangle 180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3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85" name="Rectangle 184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87" name="Rectangle 186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rgbClr val="675B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9664451-5220-49F0-9542-5629E6D43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50" y="995317"/>
            <a:ext cx="846166" cy="39153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z="4000" dirty="0">
                <a:solidFill>
                  <a:srgbClr val="FEFFFF"/>
                </a:solidFill>
              </a:rPr>
              <a:t>犹太人的棺材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2797A065-8709-44A3-9489-F0386D6A6A9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2083323" y="0"/>
            <a:ext cx="10108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02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roup 107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9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0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1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2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0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2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4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6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8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0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1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2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93" name="Group 121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23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4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5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5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7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3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4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5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6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7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8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9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81" name="Rectangle 180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3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85" name="Rectangle 184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87" name="Rectangle 186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rgbClr val="675B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9664451-5220-49F0-9542-5629E6D43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50" y="995317"/>
            <a:ext cx="846166" cy="467385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zh-CN" altLang="en-US" sz="4000" dirty="0">
                <a:solidFill>
                  <a:srgbClr val="FEFFFF"/>
                </a:solidFill>
              </a:rPr>
              <a:t>最大的犹太人坟场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2797A065-8709-44A3-9489-F0386D6A6A9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2148498" y="-9224"/>
            <a:ext cx="10292794" cy="686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88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roup 107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9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0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1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2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0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2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4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6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8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0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1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2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93" name="Group 121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23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4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5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5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7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3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4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5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6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7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8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9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81" name="Rectangle 180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3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85" name="Rectangle 184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87" name="Rectangle 186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rgbClr val="675B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9664451-5220-49F0-9542-5629E6D43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478" y="1562910"/>
            <a:ext cx="846166" cy="4119083"/>
          </a:xfrm>
        </p:spPr>
        <p:txBody>
          <a:bodyPr vert="eaVert" lIns="91440" tIns="45720" rIns="91440" bIns="45720" rtlCol="0" anchor="b">
            <a:normAutofit/>
          </a:bodyPr>
          <a:lstStyle/>
          <a:p>
            <a:r>
              <a:rPr lang="zh-CN" altLang="en-US" sz="4000" dirty="0">
                <a:solidFill>
                  <a:srgbClr val="FEFFFF"/>
                </a:solidFill>
              </a:rPr>
              <a:t>东门外的坟场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2797A065-8709-44A3-9489-F0386D6A6A9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1697487" y="13970"/>
            <a:ext cx="10467289" cy="685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33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roup 107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9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0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1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2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0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2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4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6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8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0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1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2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93" name="Group 121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23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4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5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5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7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3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4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5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6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7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8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9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81" name="Rectangle 180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3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85" name="Rectangle 184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87" name="Rectangle 186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rgbClr val="675B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9664451-5220-49F0-9542-5629E6D43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50" y="995317"/>
            <a:ext cx="846166" cy="46738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z="4000" dirty="0">
                <a:solidFill>
                  <a:srgbClr val="FEFFFF"/>
                </a:solidFill>
              </a:rPr>
              <a:t>永久封闭的东门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2797A065-8709-44A3-9489-F0386D6A6A9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2083322" y="-9224"/>
            <a:ext cx="10108677" cy="686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73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767408" y="2000240"/>
            <a:ext cx="10657184" cy="45974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   </a:t>
            </a:r>
            <a:r>
              <a:rPr lang="zh-CN" altLang="en-US" sz="40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耶和华对我说，这门必须关闭，不可敞开，谁也不可由其中进入。因为</a:t>
            </a:r>
            <a:r>
              <a:rPr lang="zh-CN" altLang="en-US" sz="4000" dirty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耶和华以色列的神已经由其中进入</a:t>
            </a:r>
            <a:r>
              <a:rPr lang="zh-CN" altLang="en-US" sz="40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，所以必须关闭。</a:t>
            </a:r>
            <a:endParaRPr lang="en-US" altLang="zh-CN" sz="4000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  <a:p>
            <a:pPr algn="r">
              <a:buNone/>
            </a:pPr>
            <a:r>
              <a:rPr lang="zh-CN" altLang="en-US" sz="40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（结 </a:t>
            </a:r>
            <a:r>
              <a:rPr lang="en-US" altLang="zh-CN" sz="40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44</a:t>
            </a:r>
            <a:r>
              <a:rPr lang="zh-CN" altLang="en-US" sz="40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：</a:t>
            </a:r>
            <a:r>
              <a:rPr lang="en-US" sz="40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40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）</a:t>
            </a:r>
          </a:p>
          <a:p>
            <a:pPr algn="ctr">
              <a:buNone/>
            </a:pPr>
            <a:endParaRPr lang="zh-CN" altLang="en-US" sz="4000" dirty="0">
              <a:latin typeface="幼圆" pitchFamily="49" charset="-122"/>
              <a:ea typeface="幼圆" pitchFamily="49" charset="-122"/>
            </a:endParaRPr>
          </a:p>
          <a:p>
            <a:pPr algn="ctr">
              <a:buNone/>
              <a:defRPr/>
            </a:pPr>
            <a:br>
              <a:rPr lang="zh-TW" altLang="en-US" sz="4400" dirty="0">
                <a:effectLst/>
                <a:latin typeface="幼圆" pitchFamily="49" charset="-122"/>
                <a:ea typeface="幼圆" pitchFamily="49" charset="-122"/>
              </a:rPr>
            </a:br>
            <a:endParaRPr lang="zh-CN" altLang="en-US" sz="4400" dirty="0">
              <a:effectLst/>
              <a:latin typeface="幼圆" pitchFamily="49" charset="-122"/>
              <a:ea typeface="幼圆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0880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767408" y="1624263"/>
            <a:ext cx="10657184" cy="497338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   </a:t>
            </a:r>
            <a:r>
              <a:rPr lang="zh-CN" altLang="en-US" sz="43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锡安的民哪，应当大大喜乐。耶路撒冷的民哪，应当欢呼。看哪，</a:t>
            </a:r>
            <a:r>
              <a:rPr lang="zh-CN" altLang="en-US" sz="4300" dirty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你的王来到你这里</a:t>
            </a:r>
            <a:r>
              <a:rPr lang="zh-CN" altLang="en-US" sz="43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。祂是公义的，并且施行拯救，谦谦和和地骑着驴，就是</a:t>
            </a:r>
            <a:r>
              <a:rPr lang="zh-CN" altLang="en-US" sz="4300" dirty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骑着驴的驹子</a:t>
            </a:r>
            <a:r>
              <a:rPr lang="zh-CN" altLang="en-US" sz="43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。</a:t>
            </a:r>
            <a:endParaRPr lang="en-US" altLang="zh-CN" sz="4300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  <a:p>
            <a:pPr algn="r">
              <a:buNone/>
            </a:pPr>
            <a:r>
              <a:rPr lang="zh-CN" altLang="en-US" sz="43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（亚 </a:t>
            </a:r>
            <a:r>
              <a:rPr lang="en-US" altLang="zh-CN" sz="43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9</a:t>
            </a:r>
            <a:r>
              <a:rPr lang="zh-CN" altLang="en-US" sz="43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：</a:t>
            </a:r>
            <a:r>
              <a:rPr lang="en-US" altLang="zh-CN" sz="43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9</a:t>
            </a:r>
            <a:r>
              <a:rPr lang="zh-CN" altLang="en-US" sz="43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）</a:t>
            </a:r>
          </a:p>
          <a:p>
            <a:pPr algn="ctr">
              <a:buNone/>
            </a:pPr>
            <a:endParaRPr lang="zh-CN" altLang="en-US" sz="4000" dirty="0">
              <a:latin typeface="幼圆" pitchFamily="49" charset="-122"/>
              <a:ea typeface="幼圆" pitchFamily="49" charset="-122"/>
            </a:endParaRPr>
          </a:p>
          <a:p>
            <a:pPr algn="ctr">
              <a:buNone/>
              <a:defRPr/>
            </a:pPr>
            <a:br>
              <a:rPr lang="zh-TW" altLang="en-US" sz="4400" dirty="0">
                <a:effectLst/>
                <a:latin typeface="幼圆" pitchFamily="49" charset="-122"/>
                <a:ea typeface="幼圆" pitchFamily="49" charset="-122"/>
              </a:rPr>
            </a:br>
            <a:endParaRPr lang="zh-CN" altLang="en-US" sz="4400" dirty="0">
              <a:effectLst/>
              <a:latin typeface="幼圆" pitchFamily="49" charset="-122"/>
              <a:ea typeface="幼圆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2324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067339" y="584630"/>
            <a:ext cx="9437273" cy="913142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solidFill>
                  <a:srgbClr val="C0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忠诚的榜样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067339" y="2038120"/>
            <a:ext cx="10002741" cy="4819879"/>
          </a:xfrm>
        </p:spPr>
        <p:txBody>
          <a:bodyPr>
            <a:normAutofit/>
          </a:bodyPr>
          <a:lstStyle/>
          <a:p>
            <a:r>
              <a:rPr lang="zh-CN" altLang="en-US" sz="3400" dirty="0"/>
              <a:t>  </a:t>
            </a:r>
            <a:r>
              <a:rPr lang="zh-CN" altLang="en-US" sz="3600" b="1" dirty="0">
                <a:solidFill>
                  <a:schemeClr val="accent2">
                    <a:lumMod val="50000"/>
                  </a:schemeClr>
                </a:solidFill>
              </a:rPr>
              <a:t>真谦卑</a:t>
            </a:r>
            <a:endParaRPr lang="en-US" altLang="zh-CN" sz="3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zh-CN" dirty="0"/>
          </a:p>
          <a:p>
            <a:pPr marL="457200" lvl="1" indent="0">
              <a:buNone/>
            </a:pP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次日早晨，天未亮的时候，耶稣起来，到旷野地方去，</a:t>
            </a:r>
            <a:r>
              <a:rPr lang="zh-CN" altLang="en-US" sz="3200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在那里祷告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。西门和同伴追了祂去。遇见了就对祂说，众人都找祢。（可 </a:t>
            </a:r>
            <a:r>
              <a:rPr lang="en-US" altLang="zh-CN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1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：</a:t>
            </a:r>
            <a:r>
              <a:rPr lang="en-US" altLang="zh-CN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35-37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39224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067339" y="584630"/>
            <a:ext cx="9437273" cy="913142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solidFill>
                  <a:srgbClr val="C0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忠诚的榜样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067339" y="2038120"/>
            <a:ext cx="10002741" cy="4819879"/>
          </a:xfrm>
        </p:spPr>
        <p:txBody>
          <a:bodyPr>
            <a:normAutofit/>
          </a:bodyPr>
          <a:lstStyle/>
          <a:p>
            <a:r>
              <a:rPr lang="zh-CN" altLang="en-US" sz="3400" dirty="0"/>
              <a:t>  </a:t>
            </a:r>
            <a:r>
              <a:rPr lang="zh-CN" altLang="en-US" sz="3600" b="1" dirty="0">
                <a:solidFill>
                  <a:schemeClr val="accent2">
                    <a:lumMod val="50000"/>
                  </a:schemeClr>
                </a:solidFill>
              </a:rPr>
              <a:t>真顺服</a:t>
            </a:r>
            <a:endParaRPr lang="en-US" altLang="zh-CN" sz="3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zh-CN" dirty="0"/>
          </a:p>
          <a:p>
            <a:pPr marL="457200" lvl="1" indent="0">
              <a:buNone/>
            </a:pP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我们可以往别处去，到邻近的乡村，我也好</a:t>
            </a:r>
            <a:r>
              <a:rPr lang="zh-CN" altLang="en-US" sz="3200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在那里传道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。因为我是</a:t>
            </a:r>
            <a:r>
              <a:rPr lang="zh-CN" altLang="en-US" sz="3200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为这事出来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的。（可 </a:t>
            </a:r>
            <a:r>
              <a:rPr lang="en-US" altLang="zh-CN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1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：</a:t>
            </a:r>
            <a:r>
              <a:rPr lang="en-US" altLang="zh-CN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38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91475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517895"/>
            <a:ext cx="11125200" cy="6702055"/>
          </a:xfrm>
        </p:spPr>
        <p:txBody>
          <a:bodyPr>
            <a:normAutofit/>
          </a:bodyPr>
          <a:lstStyle/>
          <a:p>
            <a:pPr marL="446088" indent="-446088">
              <a:buNone/>
            </a:pPr>
            <a:r>
              <a:rPr lang="en-US" altLang="zh-CN" sz="16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16     </a:t>
            </a:r>
            <a:r>
              <a:rPr lang="zh-CN" altLang="en-US" sz="40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耶稣顺着加利利的海边走，看见西门，和西门的兄弟安得烈，在海里撒网。他们本是打鱼的。</a:t>
            </a:r>
            <a:endParaRPr lang="en-US" altLang="zh-CN" sz="4000" dirty="0">
              <a:solidFill>
                <a:schemeClr val="tx1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 marL="446088" indent="-446088">
              <a:buNone/>
            </a:pPr>
            <a:r>
              <a:rPr lang="en-US" altLang="zh-CN" sz="16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17     </a:t>
            </a:r>
            <a:r>
              <a:rPr lang="zh-CN" altLang="en-US" sz="40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耶稣对他们说，来跟从我，我要叫你们得人如得鱼一样。</a:t>
            </a:r>
          </a:p>
          <a:p>
            <a:pPr marL="446088" indent="-446088">
              <a:buClr>
                <a:srgbClr val="A53010"/>
              </a:buClr>
              <a:buNone/>
            </a:pPr>
            <a:r>
              <a:rPr lang="en-US" altLang="zh-CN" sz="16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18     </a:t>
            </a:r>
            <a:r>
              <a:rPr lang="zh-CN" altLang="en-US" sz="40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他们就立刻舍了网，跟从了祂。</a:t>
            </a:r>
          </a:p>
          <a:p>
            <a:pPr marL="446088" indent="-446088">
              <a:buClr>
                <a:srgbClr val="A53010"/>
              </a:buClr>
              <a:buNone/>
            </a:pPr>
            <a:r>
              <a:rPr lang="en-US" altLang="zh-CN" sz="16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19     </a:t>
            </a:r>
            <a:r>
              <a:rPr lang="zh-CN" altLang="en-US" sz="40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耶稣稍往前走，又见西庇太的儿子雅各，和雅各的兄弟约翰，在船上补网。</a:t>
            </a:r>
            <a:endParaRPr lang="en-US" altLang="zh-CN" sz="4000" dirty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 marL="446088" lvl="0" indent="-446088">
              <a:buClr>
                <a:srgbClr val="A53010"/>
              </a:buClr>
              <a:buNone/>
            </a:pPr>
            <a:r>
              <a:rPr lang="en-US" altLang="zh-CN" sz="16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20     </a:t>
            </a:r>
            <a:r>
              <a:rPr lang="zh-CN" altLang="en-US" sz="40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耶稣随即招呼他们。他们就把父亲西庇太，和雇工人留在船上，跟从耶稣去了。</a:t>
            </a:r>
            <a:endParaRPr lang="en-US" altLang="zh-CN" sz="4000" dirty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9734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4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5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6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7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8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9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0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1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2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8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4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9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0" name="Group 126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28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9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0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1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2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3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4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5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6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7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8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9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41" name="Rectangle 140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9664451-5220-49F0-9542-5629E6D43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59" y="967417"/>
            <a:ext cx="4089890" cy="39432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4000" dirty="0">
                <a:solidFill>
                  <a:srgbClr val="FEFFFF"/>
                </a:solidFill>
              </a:rPr>
              <a:t>彭柯丽</a:t>
            </a:r>
            <a:br>
              <a:rPr lang="en-US" altLang="zh-CN" sz="4000" dirty="0">
                <a:solidFill>
                  <a:srgbClr val="FEFFFF"/>
                </a:solidFill>
              </a:rPr>
            </a:br>
            <a:r>
              <a:rPr lang="en-US" altLang="zh-CN" sz="4000" dirty="0">
                <a:solidFill>
                  <a:srgbClr val="FEFFFF"/>
                </a:solidFill>
              </a:rPr>
              <a:t>Corrie ten Boom</a:t>
            </a:r>
            <a:endParaRPr lang="zh-CN" altLang="en-US" sz="4000" dirty="0">
              <a:solidFill>
                <a:srgbClr val="FEFFFF"/>
              </a:solidFill>
            </a:endParaRPr>
          </a:p>
        </p:txBody>
      </p:sp>
      <p:sp>
        <p:nvSpPr>
          <p:cNvPr id="149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图片占位符 4" descr="图片包含 人员, 男士&#10;&#10;描述已自动生成">
            <a:extLst>
              <a:ext uri="{FF2B5EF4-FFF2-40B4-BE49-F238E27FC236}">
                <a16:creationId xmlns:a16="http://schemas.microsoft.com/office/drawing/2014/main" id="{7014C25E-678F-4649-A116-5A3D92AF7D5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r="8704"/>
          <a:stretch/>
        </p:blipFill>
        <p:spPr>
          <a:xfrm>
            <a:off x="5693464" y="967417"/>
            <a:ext cx="5429562" cy="493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22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4054060" cy="1280890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dirty="0">
                <a:solidFill>
                  <a:srgbClr val="C00000"/>
                </a:solidFill>
              </a:rPr>
              <a:t>讨论题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55371" y="2387074"/>
            <a:ext cx="9745509" cy="4155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400" dirty="0">
                <a:latin typeface="仿宋" panose="02010609060101010101" pitchFamily="49" charset="-122"/>
                <a:ea typeface="仿宋" panose="02010609060101010101" pitchFamily="49" charset="-122"/>
              </a:rPr>
              <a:t>做耶稣的门徒最重要的是什么？</a:t>
            </a:r>
            <a:endParaRPr lang="en-US" altLang="zh-CN" sz="4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4400" dirty="0">
                <a:latin typeface="仿宋" panose="02010609060101010101" pitchFamily="49" charset="-122"/>
                <a:ea typeface="仿宋" panose="02010609060101010101" pitchFamily="49" charset="-122"/>
              </a:rPr>
              <a:t>我所跟随的是怎样的一位？</a:t>
            </a:r>
            <a:endParaRPr lang="en-US" altLang="zh-CN" sz="4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4400" dirty="0">
                <a:latin typeface="仿宋" panose="02010609060101010101" pitchFamily="49" charset="-122"/>
                <a:ea typeface="仿宋" panose="02010609060101010101" pitchFamily="49" charset="-122"/>
              </a:rPr>
              <a:t>我感到最需要向主学习的是哪一方面？</a:t>
            </a:r>
            <a:endParaRPr lang="en-US" altLang="zh-CN" sz="4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4400">
                <a:latin typeface="仿宋" panose="02010609060101010101" pitchFamily="49" charset="-122"/>
                <a:ea typeface="仿宋" panose="02010609060101010101" pitchFamily="49" charset="-122"/>
              </a:rPr>
              <a:t>我怎样才能跟上主的脚步前行？</a:t>
            </a:r>
            <a:endParaRPr lang="en-US" altLang="zh-CN" sz="4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buNone/>
            </a:pPr>
            <a:endParaRPr lang="zh-CN" altLang="en-US" sz="44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228" y="-303252"/>
            <a:ext cx="3597852" cy="3135613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632117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517895"/>
            <a:ext cx="11125200" cy="6702055"/>
          </a:xfrm>
        </p:spPr>
        <p:txBody>
          <a:bodyPr>
            <a:normAutofit/>
          </a:bodyPr>
          <a:lstStyle/>
          <a:p>
            <a:pPr marL="446088" indent="-446088">
              <a:buNone/>
            </a:pPr>
            <a:r>
              <a:rPr lang="en-US" altLang="zh-CN" sz="16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21     </a:t>
            </a:r>
            <a:r>
              <a:rPr lang="zh-CN" altLang="en-US" sz="40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到了迦百农，耶稣就在安息日进了会堂教训人。</a:t>
            </a:r>
            <a:endParaRPr lang="en-US" altLang="zh-CN" sz="4000" dirty="0">
              <a:solidFill>
                <a:schemeClr val="tx1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 marL="446088" indent="-446088">
              <a:buNone/>
            </a:pPr>
            <a:r>
              <a:rPr lang="en-US" altLang="zh-CN" sz="16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22     </a:t>
            </a:r>
            <a:r>
              <a:rPr lang="zh-CN" altLang="en-US" sz="40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众人很希奇祂的教训。因为祂教训他们，正像有权柄的人，不像文士。</a:t>
            </a:r>
          </a:p>
          <a:p>
            <a:pPr marL="446088" indent="-446088">
              <a:buClr>
                <a:srgbClr val="A53010"/>
              </a:buClr>
              <a:buNone/>
            </a:pPr>
            <a:r>
              <a:rPr lang="en-US" altLang="zh-CN" sz="16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23     </a:t>
            </a:r>
            <a:r>
              <a:rPr lang="zh-CN" altLang="en-US" sz="40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在会堂里有一个人，被污鬼附着。他喊叫说，</a:t>
            </a:r>
          </a:p>
          <a:p>
            <a:pPr marL="446088" indent="-446088">
              <a:buClr>
                <a:srgbClr val="A53010"/>
              </a:buClr>
              <a:buNone/>
            </a:pPr>
            <a:r>
              <a:rPr lang="en-US" altLang="zh-CN" sz="16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24     </a:t>
            </a:r>
            <a:r>
              <a:rPr lang="zh-CN" altLang="en-US" sz="40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拿撒勒人耶稣，我们与祢有什么相干，祢来灭我们吗？我知道祢是谁，乃是神的圣者。</a:t>
            </a:r>
            <a:endParaRPr lang="en-US" altLang="zh-CN" sz="4000" dirty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 marL="446088" lvl="0" indent="-446088">
              <a:buClr>
                <a:srgbClr val="A53010"/>
              </a:buClr>
              <a:buNone/>
            </a:pPr>
            <a:r>
              <a:rPr lang="en-US" altLang="zh-CN" sz="16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25     </a:t>
            </a:r>
            <a:r>
              <a:rPr lang="zh-CN" altLang="en-US" sz="40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耶稣责备他说，不要作声，从这人身上出来吧。</a:t>
            </a:r>
            <a:endParaRPr lang="en-US" altLang="zh-CN" sz="4000" dirty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 marL="446088" lvl="0" indent="-446088">
              <a:buClr>
                <a:srgbClr val="A53010"/>
              </a:buClr>
              <a:buNone/>
            </a:pPr>
            <a:r>
              <a:rPr lang="en-US" altLang="zh-CN" sz="16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26     </a:t>
            </a:r>
            <a:r>
              <a:rPr lang="zh-CN" altLang="en-US" sz="40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污鬼叫那人抽了一阵疯，大声喊叫，就出来了。</a:t>
            </a:r>
            <a:endParaRPr lang="en-US" altLang="zh-CN" sz="4000" dirty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0730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517895"/>
            <a:ext cx="11125200" cy="6702055"/>
          </a:xfrm>
        </p:spPr>
        <p:txBody>
          <a:bodyPr>
            <a:normAutofit/>
          </a:bodyPr>
          <a:lstStyle/>
          <a:p>
            <a:pPr marL="446088" indent="-446088">
              <a:buNone/>
            </a:pPr>
            <a:r>
              <a:rPr lang="en-US" altLang="zh-CN" sz="16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27     </a:t>
            </a:r>
            <a:r>
              <a:rPr lang="zh-CN" altLang="en-US" sz="40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众人都惊讶，以致彼此对问说，这是什么事，是个新道理阿。祂用权柄吩咐污鬼，连污鬼也听从了祂。</a:t>
            </a:r>
            <a:endParaRPr lang="en-US" altLang="zh-CN" sz="4000" dirty="0">
              <a:solidFill>
                <a:schemeClr val="tx1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 marL="446088" indent="-446088">
              <a:buNone/>
            </a:pPr>
            <a:r>
              <a:rPr lang="en-US" altLang="zh-CN" sz="16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28     </a:t>
            </a:r>
            <a:r>
              <a:rPr lang="zh-CN" altLang="en-US" sz="40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耶稣的名声，就传遍了加利利的四方</a:t>
            </a:r>
            <a:r>
              <a:rPr lang="zh-CN" altLang="en-US" sz="40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。</a:t>
            </a:r>
            <a:endParaRPr lang="en-US" altLang="zh-CN" sz="4000" dirty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 marL="446088" indent="-446088">
              <a:buNone/>
            </a:pPr>
            <a:endParaRPr lang="en-US" altLang="zh-CN" sz="4000" dirty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 marL="446088" indent="-446088">
              <a:buNone/>
            </a:pPr>
            <a:r>
              <a:rPr lang="en-US" altLang="zh-CN" sz="40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        …………</a:t>
            </a:r>
          </a:p>
        </p:txBody>
      </p:sp>
    </p:spTree>
    <p:extLst>
      <p:ext uri="{BB962C8B-B14F-4D97-AF65-F5344CB8AC3E}">
        <p14:creationId xmlns:p14="http://schemas.microsoft.com/office/powerpoint/2010/main" val="3343514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517895"/>
            <a:ext cx="11125200" cy="6702055"/>
          </a:xfrm>
        </p:spPr>
        <p:txBody>
          <a:bodyPr>
            <a:normAutofit/>
          </a:bodyPr>
          <a:lstStyle/>
          <a:p>
            <a:pPr marL="446088" indent="-446088">
              <a:buNone/>
            </a:pPr>
            <a:r>
              <a:rPr lang="en-US" altLang="zh-CN" sz="16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35     </a:t>
            </a:r>
            <a:r>
              <a:rPr lang="zh-CN" altLang="en-US" sz="40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次日早晨，天未亮的时候，耶稣起来，到旷野地方去，在那里祷告。</a:t>
            </a:r>
            <a:endParaRPr lang="en-US" altLang="zh-CN" sz="4000" dirty="0">
              <a:solidFill>
                <a:schemeClr val="tx1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 marL="446088" indent="-446088">
              <a:buNone/>
            </a:pPr>
            <a:r>
              <a:rPr lang="en-US" altLang="zh-CN" sz="16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36     </a:t>
            </a:r>
            <a:r>
              <a:rPr lang="zh-CN" altLang="en-US" sz="40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西门和同伴追了他去</a:t>
            </a:r>
            <a:r>
              <a:rPr lang="zh-CN" altLang="en-US" sz="40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。</a:t>
            </a:r>
            <a:endParaRPr lang="en-US" altLang="zh-CN" sz="4000" dirty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 marL="446088" lvl="0" indent="-446088">
              <a:buClr>
                <a:srgbClr val="E78712"/>
              </a:buClr>
              <a:buNone/>
            </a:pPr>
            <a:r>
              <a:rPr lang="en-US" altLang="zh-CN" sz="16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37     </a:t>
            </a:r>
            <a:r>
              <a:rPr lang="zh-CN" altLang="en-US" sz="40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遇见了就对祂说，众人都找祢。</a:t>
            </a:r>
            <a:endParaRPr lang="en-US" altLang="zh-CN" sz="4000" dirty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 marL="446088" lvl="0" indent="-446088">
              <a:buClr>
                <a:srgbClr val="E78712"/>
              </a:buClr>
              <a:buNone/>
            </a:pPr>
            <a:r>
              <a:rPr lang="en-US" altLang="zh-CN" sz="16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38     </a:t>
            </a:r>
            <a:r>
              <a:rPr lang="zh-CN" altLang="en-US" sz="40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耶稣对他们说，我们可以往别处去，到邻近的乡村，我也好在那里传道。因为我是为这事出来的。</a:t>
            </a:r>
            <a:endParaRPr lang="en-US" altLang="zh-CN" sz="4000" dirty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 marL="446088" lvl="0" indent="-446088">
              <a:buClr>
                <a:srgbClr val="E78712"/>
              </a:buClr>
              <a:buNone/>
            </a:pPr>
            <a:r>
              <a:rPr lang="en-US" altLang="zh-CN" sz="16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39     </a:t>
            </a:r>
            <a:r>
              <a:rPr lang="zh-CN" altLang="en-US" sz="40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于是在加利利全地，进了会堂，传道赶鬼。</a:t>
            </a:r>
            <a:endParaRPr lang="en-US" altLang="zh-CN" sz="4000" dirty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06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 txBox="1">
            <a:spLocks/>
          </p:cNvSpPr>
          <p:nvPr/>
        </p:nvSpPr>
        <p:spPr bwMode="auto">
          <a:xfrm>
            <a:off x="2166210" y="2294054"/>
            <a:ext cx="8303741" cy="307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门徒的呼召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黑体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838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067339" y="590980"/>
            <a:ext cx="9437273" cy="913142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solidFill>
                  <a:srgbClr val="C0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门徒的意义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067339" y="2038120"/>
            <a:ext cx="10002741" cy="4819879"/>
          </a:xfrm>
        </p:spPr>
        <p:txBody>
          <a:bodyPr>
            <a:normAutofit/>
          </a:bodyPr>
          <a:lstStyle/>
          <a:p>
            <a:r>
              <a:rPr lang="zh-CN" altLang="en-US" sz="3400" dirty="0"/>
              <a:t>  </a:t>
            </a:r>
            <a:r>
              <a:rPr lang="zh-CN" altLang="en-US" sz="3600" b="1" dirty="0">
                <a:solidFill>
                  <a:schemeClr val="accent2">
                    <a:lumMod val="50000"/>
                  </a:schemeClr>
                </a:solidFill>
              </a:rPr>
              <a:t>新身份</a:t>
            </a:r>
            <a:endParaRPr lang="en-US" altLang="zh-CN" sz="3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zh-CN" dirty="0"/>
          </a:p>
          <a:p>
            <a:pPr lvl="1"/>
            <a:r>
              <a:rPr lang="en-US" altLang="zh-CN" sz="3000" dirty="0">
                <a:latin typeface="华文仿宋" panose="02010600040101010101" pitchFamily="2" charset="-122"/>
                <a:ea typeface="华文仿宋" panose="02010600040101010101" pitchFamily="2" charset="-122"/>
              </a:rPr>
              <a:t> </a:t>
            </a:r>
            <a:r>
              <a:rPr lang="en-US" altLang="zh-CN" sz="3200" i="1" dirty="0" err="1">
                <a:latin typeface="Symbol" panose="05050102010706020507" pitchFamily="18" charset="2"/>
                <a:ea typeface="TSC UFangsong S TT" panose="02010609030101010101" pitchFamily="49" charset="-122"/>
                <a:cs typeface="Arial" panose="020B0604020202020204" pitchFamily="34" charset="0"/>
              </a:rPr>
              <a:t>maqhth</a:t>
            </a:r>
            <a:r>
              <a:rPr lang="en-US" altLang="zh-CN" sz="3200" i="1" dirty="0" err="1">
                <a:latin typeface="Times New Roman" panose="02020603050405020304" pitchFamily="18" charset="0"/>
                <a:ea typeface="TSC UFangsong S TT" panose="02010609030101010101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3200" dirty="0">
                <a:latin typeface="Symbol" panose="05050102010706020507" pitchFamily="18" charset="2"/>
                <a:ea typeface="TSC UFangsong S TT" panose="02010609030101010101" pitchFamily="49" charset="-122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altLang="zh-CN" sz="3200" dirty="0">
                <a:latin typeface="Symbol" panose="05050102010706020507" pitchFamily="18" charset="2"/>
                <a:ea typeface="TSC UFangsong S TT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ea typeface="TSC UFangsong S TT" panose="02010609030101010101" pitchFamily="49" charset="-122"/>
                <a:cs typeface="Arial" panose="020B0604020202020204" pitchFamily="34" charset="0"/>
              </a:rPr>
              <a:t>Follower</a:t>
            </a:r>
          </a:p>
          <a:p>
            <a:pPr lvl="1"/>
            <a:r>
              <a:rPr lang="en-US" altLang="zh-CN" sz="3200" dirty="0">
                <a:latin typeface="Arial" panose="020B0604020202020204" pitchFamily="34" charset="0"/>
                <a:ea typeface="TSC UFangsong S TT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3200" dirty="0">
                <a:latin typeface="Arial" panose="020B0604020202020204" pitchFamily="34" charset="0"/>
                <a:ea typeface="TSC UFangsong S TT" panose="02010609030101010101" pitchFamily="49" charset="-122"/>
                <a:cs typeface="Arial" panose="020B0604020202020204" pitchFamily="34" charset="0"/>
              </a:rPr>
              <a:t>跟随者</a:t>
            </a:r>
            <a:endParaRPr lang="en-US" altLang="zh-CN" sz="30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457200" lvl="1" indent="0">
              <a:buNone/>
            </a:pPr>
            <a:endParaRPr lang="en-US" altLang="zh-CN" sz="30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r>
              <a:rPr lang="zh-CN" altLang="en-US" sz="32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羔羊无论往哪里去，他们都</a:t>
            </a:r>
            <a:r>
              <a:rPr lang="zh-CN" altLang="en-US" sz="3200" dirty="0">
                <a:solidFill>
                  <a:srgbClr val="C0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跟随祂</a:t>
            </a:r>
            <a:r>
              <a:rPr lang="zh-CN" altLang="en-US" sz="32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。（启</a:t>
            </a:r>
            <a:r>
              <a:rPr lang="en-US" altLang="zh-CN" sz="32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14</a:t>
            </a:r>
            <a:r>
              <a:rPr lang="zh-CN" altLang="en-US" sz="32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：</a:t>
            </a:r>
            <a:r>
              <a:rPr lang="en-US" altLang="zh-CN" sz="32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4</a:t>
            </a:r>
            <a:r>
              <a:rPr lang="zh-CN" altLang="en-US" sz="32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</a:t>
            </a:r>
            <a:endParaRPr lang="zh-CN" altLang="en-US" sz="3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5714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067339" y="584630"/>
            <a:ext cx="9437273" cy="913142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solidFill>
                  <a:srgbClr val="C0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门徒的意义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067339" y="2038120"/>
            <a:ext cx="10002741" cy="4819879"/>
          </a:xfrm>
        </p:spPr>
        <p:txBody>
          <a:bodyPr>
            <a:normAutofit/>
          </a:bodyPr>
          <a:lstStyle/>
          <a:p>
            <a:r>
              <a:rPr lang="zh-CN" altLang="en-US" sz="3400" dirty="0"/>
              <a:t>  </a:t>
            </a:r>
            <a:r>
              <a:rPr lang="zh-CN" altLang="en-US" sz="3600" b="1" dirty="0">
                <a:solidFill>
                  <a:schemeClr val="accent2">
                    <a:lumMod val="50000"/>
                  </a:schemeClr>
                </a:solidFill>
              </a:rPr>
              <a:t>新使命</a:t>
            </a:r>
            <a:endParaRPr lang="en-US" altLang="zh-CN" sz="3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zh-CN" dirty="0"/>
          </a:p>
          <a:p>
            <a:pPr marL="457200" lvl="1" indent="0">
              <a:buNone/>
            </a:pP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耶稣对他们说，</a:t>
            </a:r>
            <a:r>
              <a:rPr lang="zh-CN" altLang="en-US" sz="3200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来跟从我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，我要叫你们得人如得鱼一样。他们就立刻舍了网，</a:t>
            </a:r>
            <a:r>
              <a:rPr lang="zh-CN" altLang="en-US" sz="3200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跟从了祂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。（可 </a:t>
            </a:r>
            <a:r>
              <a:rPr lang="en-US" altLang="zh-CN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1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：</a:t>
            </a:r>
            <a:r>
              <a:rPr lang="en-US" altLang="zh-CN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17-18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82516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067339" y="584630"/>
            <a:ext cx="9437273" cy="913142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solidFill>
                  <a:srgbClr val="C0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全新的体验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067339" y="2038120"/>
            <a:ext cx="10002741" cy="4819879"/>
          </a:xfrm>
        </p:spPr>
        <p:txBody>
          <a:bodyPr>
            <a:normAutofit/>
          </a:bodyPr>
          <a:lstStyle/>
          <a:p>
            <a:r>
              <a:rPr lang="zh-CN" altLang="en-US" sz="3400" dirty="0"/>
              <a:t>  </a:t>
            </a:r>
            <a:r>
              <a:rPr lang="zh-CN" altLang="en-US" sz="3600" b="1" dirty="0">
                <a:solidFill>
                  <a:schemeClr val="accent2">
                    <a:lumMod val="50000"/>
                  </a:schemeClr>
                </a:solidFill>
              </a:rPr>
              <a:t>有真理</a:t>
            </a:r>
            <a:endParaRPr lang="en-US" altLang="zh-CN" sz="3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zh-CN" dirty="0"/>
          </a:p>
          <a:p>
            <a:pPr marL="457200" lvl="1" indent="0">
              <a:buNone/>
            </a:pP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众人很希奇祂的教训。因为祂教训他们，</a:t>
            </a:r>
            <a:r>
              <a:rPr lang="zh-CN" altLang="en-US" sz="3200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正像有权柄的人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，不像文士。（可 </a:t>
            </a:r>
            <a:r>
              <a:rPr lang="en-US" altLang="zh-CN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1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：</a:t>
            </a:r>
            <a:r>
              <a:rPr lang="en-US" altLang="zh-CN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22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7633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丝状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1_丝状">
  <a:themeElements>
    <a:clrScheme name="丝状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3.xml><?xml version="1.0" encoding="utf-8"?>
<a:theme xmlns:a="http://schemas.openxmlformats.org/drawingml/2006/main" name="2_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3_丝状">
  <a:themeElements>
    <a:clrScheme name="丝状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1629</Words>
  <Application>Microsoft Office PowerPoint</Application>
  <PresentationFormat>宽屏</PresentationFormat>
  <Paragraphs>117</Paragraphs>
  <Slides>21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21</vt:i4>
      </vt:variant>
    </vt:vector>
  </HeadingPairs>
  <TitlesOfParts>
    <vt:vector size="38" baseType="lpstr">
      <vt:lpstr>Adobe 黑体 Std R</vt:lpstr>
      <vt:lpstr>Adobe 楷体 Std R</vt:lpstr>
      <vt:lpstr>等线</vt:lpstr>
      <vt:lpstr>仿宋</vt:lpstr>
      <vt:lpstr>黑体</vt:lpstr>
      <vt:lpstr>华文仿宋</vt:lpstr>
      <vt:lpstr>幼圆</vt:lpstr>
      <vt:lpstr>Arial</vt:lpstr>
      <vt:lpstr>Calibri</vt:lpstr>
      <vt:lpstr>Century Gothic</vt:lpstr>
      <vt:lpstr>Symbol</vt:lpstr>
      <vt:lpstr>Times New Roman</vt:lpstr>
      <vt:lpstr>Wingdings 3</vt:lpstr>
      <vt:lpstr>丝状</vt:lpstr>
      <vt:lpstr>1_丝状</vt:lpstr>
      <vt:lpstr>2_丝状</vt:lpstr>
      <vt:lpstr>3_丝状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门徒的意义</vt:lpstr>
      <vt:lpstr>门徒的意义</vt:lpstr>
      <vt:lpstr>全新的体验</vt:lpstr>
      <vt:lpstr>全新的体验</vt:lpstr>
      <vt:lpstr>犹太人的棺材</vt:lpstr>
      <vt:lpstr>犹太人的棺材</vt:lpstr>
      <vt:lpstr>最大的犹太人坟场</vt:lpstr>
      <vt:lpstr>东门外的坟场</vt:lpstr>
      <vt:lpstr>永久封闭的东门</vt:lpstr>
      <vt:lpstr>PowerPoint 演示文稿</vt:lpstr>
      <vt:lpstr>PowerPoint 演示文稿</vt:lpstr>
      <vt:lpstr>忠诚的榜样</vt:lpstr>
      <vt:lpstr>忠诚的榜样</vt:lpstr>
      <vt:lpstr>彭柯丽 Corrie ten Boom</vt:lpstr>
      <vt:lpstr>讨论题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John Jiang</dc:creator>
  <cp:lastModifiedBy>John Jiang</cp:lastModifiedBy>
  <cp:revision>4</cp:revision>
  <dcterms:created xsi:type="dcterms:W3CDTF">2019-05-16T18:11:57Z</dcterms:created>
  <dcterms:modified xsi:type="dcterms:W3CDTF">2019-05-18T15:32:06Z</dcterms:modified>
</cp:coreProperties>
</file>