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94" r:id="rId3"/>
  </p:sldMasterIdLst>
  <p:notesMasterIdLst>
    <p:notesMasterId r:id="rId28"/>
  </p:notesMasterIdLst>
  <p:sldIdLst>
    <p:sldId id="672" r:id="rId4"/>
    <p:sldId id="673" r:id="rId5"/>
    <p:sldId id="677" r:id="rId6"/>
    <p:sldId id="685" r:id="rId7"/>
    <p:sldId id="686" r:id="rId8"/>
    <p:sldId id="676" r:id="rId9"/>
    <p:sldId id="260" r:id="rId10"/>
    <p:sldId id="367" r:id="rId11"/>
    <p:sldId id="263" r:id="rId12"/>
    <p:sldId id="678" r:id="rId13"/>
    <p:sldId id="679" r:id="rId14"/>
    <p:sldId id="681" r:id="rId15"/>
    <p:sldId id="273" r:id="rId16"/>
    <p:sldId id="274" r:id="rId17"/>
    <p:sldId id="275" r:id="rId18"/>
    <p:sldId id="276" r:id="rId19"/>
    <p:sldId id="277" r:id="rId20"/>
    <p:sldId id="682" r:id="rId21"/>
    <p:sldId id="683" r:id="rId22"/>
    <p:sldId id="265" r:id="rId23"/>
    <p:sldId id="684" r:id="rId24"/>
    <p:sldId id="687" r:id="rId25"/>
    <p:sldId id="688" r:id="rId26"/>
    <p:sldId id="329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E0F122-89C5-43F9-B58B-7948F1A12CBB}" v="34" dt="2019-05-16T18:44:35.5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5" autoAdjust="0"/>
    <p:restoredTop sz="82064" autoAdjust="0"/>
  </p:normalViewPr>
  <p:slideViewPr>
    <p:cSldViewPr snapToGrid="0">
      <p:cViewPr varScale="1">
        <p:scale>
          <a:sx n="68" d="100"/>
          <a:sy n="68" d="100"/>
        </p:scale>
        <p:origin x="11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8591-D728-4FB7-A4A0-97DEA02267B5}" type="datetimeFigureOut">
              <a:rPr lang="zh-CN" altLang="en-US" smtClean="0"/>
              <a:t>2019/5/18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FD123-6077-4320-81BC-1D2E39A98AB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301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TW" altLang="en-US" sz="1200" kern="1200" dirty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849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381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7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442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27138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然而耶稣所强调的却是新郎，是他自己。祂才是门徒信仰的中心，是禁食与否的原因。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5806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什么是耶稣所说的「旧衣服」或「旧皮袋」？为何主耶稣要强调新旧难合？你有哪些需要摒弃的「旧衣服」或「旧皮袋」？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新的生命当有新的信心对象，有新的生活特征，那就是：以耶稣基督为中心。依靠祂，经历祂，跟随祂，也效法祂。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8991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上帝为何要设立安息日？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157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553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Tx/>
              <a:buNone/>
              <a:tabLst/>
              <a:defRPr/>
            </a:pPr>
            <a:r>
              <a:rPr lang="zh-CN" altLang="en-US" dirty="0"/>
              <a:t>应该是祭司亚希米勒，亚比亚他的父亲。撒上</a:t>
            </a:r>
            <a:r>
              <a:rPr lang="en-US" altLang="zh-CN" dirty="0"/>
              <a:t>21</a:t>
            </a:r>
            <a:r>
              <a:rPr lang="zh-CN" altLang="en-US" dirty="0"/>
              <a:t>章。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你是否能体会到安息之益处？</a:t>
            </a: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耶稣宣称祂是安息日的主是什么意思？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338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8712"/>
              </a:buClr>
              <a:buSzTx/>
              <a:buFontTx/>
              <a:buNone/>
              <a:tabLst/>
              <a:defRPr/>
            </a:pP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0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81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51B3E5-3E9A-4C6B-A7A9-A7788DA052D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7534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C0A26-6F25-4F01-A1C6-E2032EAA0D9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9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792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40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59C4AF-AC5B-4E20-BF19-E562A429E8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2371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主耶稣要门徒首先学习的，不是服事的具体方法，而是自身观念的改变。这种改变涉及到对他人和自己的认识，进而带来必然的目标，也是就解决一切问题的答案所在。祂使门徒在各种境遇中看到，祂自己就是一切问题的答案，也是门徒信仰的中心和全部。</a:t>
            </a:r>
            <a:endParaRPr lang="zh-CN" altLang="en-US" sz="11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9001C6-D287-4A61-93BB-BD12DF02759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5594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犹太拉比都是召最优秀的青年为徒。</a:t>
            </a:r>
            <a:endParaRPr lang="en-US" altLang="zh-CN" dirty="0"/>
          </a:p>
          <a:p>
            <a:r>
              <a:rPr lang="zh-CN" altLang="en-US" dirty="0"/>
              <a:t>税吏一群什么样的人？他们和犹太渔夫们会有什么冲突？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2838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「罪人」是指什么人？你愿意和这样的人在一起吃喝吗？</a:t>
            </a:r>
          </a:p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医生与救恩的教训揭示了什么真理？对你有什么意义？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926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E78712"/>
              </a:buClr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犹太人把禁食看作是宗教规范，藉着禁食感到自己是在遵守律法。这种守律法的信仰特征延续到今日。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BED2B1-10F3-494A-B691-1B7DB0282E9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247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82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60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694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42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2302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65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612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68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304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15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39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4415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342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035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63200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1391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7720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068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287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046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0270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2648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469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327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14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1274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795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134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315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70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050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62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41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8870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65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1710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6310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0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32993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815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9834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92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78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11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806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75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32A2-7C43-4793-8FF2-689DAF605E2F}" type="datetimeFigureOut">
              <a:rPr lang="zh-CN" altLang="en-US" smtClean="0"/>
              <a:pPr/>
              <a:t>2019/5/18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C6C5109-3A60-403D-8892-257540FE8BD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1138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72560" y="24083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马可福音 </a:t>
            </a:r>
            <a:r>
              <a:rPr kumimoji="0" lang="en-US" altLang="zh-CN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</a:rPr>
              <a:t> </a:t>
            </a:r>
            <a:r>
              <a:rPr lang="en-US" altLang="zh-CN" sz="5400" b="0" dirty="0">
                <a:solidFill>
                  <a:srgbClr val="C00000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2</a:t>
            </a: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：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dobe 楷体 Std R" panose="02020400000000000000" pitchFamily="18" charset="-122"/>
                <a:ea typeface="Adobe 楷体 Std R" panose="02020400000000000000" pitchFamily="18" charset="-122"/>
                <a:cs typeface="Arial" panose="020B0604020202020204" pitchFamily="34" charset="0"/>
              </a:rPr>
              <a:t>14-28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dobe 楷体 Std R" panose="02020400000000000000" pitchFamily="18" charset="-122"/>
              <a:ea typeface="Adobe 楷体 Std R" panose="02020400000000000000" pitchFamily="18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730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召何人跟随？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新门徒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耶稣经过的时候，看见亚勒腓的儿子利未，坐在税关上，就对他说，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你跟从我来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。他就起来跟从了耶稣。耶稣在利未家里坐席的时候，有好些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税吏和罪人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，与耶稣并门徒一同坐席。因为这样的人多，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他们也跟随耶稣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14-15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82516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召何人跟随？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新观念</a:t>
            </a:r>
            <a:endParaRPr lang="en-US" altLang="zh-CN" sz="3400" dirty="0"/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法利赛人中的文士，看见耶稣和罪人并税吏一同吃饭，就对他门徒说，他和税吏并罪人一同吃喝吗？耶稣听见，就对他们说，健康的人用不着医生，有病的人才用得着。我来本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不是召义人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乃是召罪人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16-17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9679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为何事追求？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新伴郎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当下，约翰的门徒和法利赛人禁食。他们来问耶稣说，约翰的门徒和法利赛人的门徒禁食，你的门徒倒不禁食，这是为什么呢？耶稣对他们说，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新郎和陪伴之人同在的时候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，陪伴之人岂能禁食呢？新郎还同在，他们不能禁食。但日子将到，新郎要离开他们，那日他们就要禁食。（可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18-20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12625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 fontScale="90000"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头的两鬓不可剃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9222"/>
            <a:ext cx="10410066" cy="6858001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2028FAF4-A9B4-4374-943F-D344A272B14C}"/>
              </a:ext>
            </a:extLst>
          </p:cNvPr>
          <p:cNvSpPr txBox="1">
            <a:spLocks/>
          </p:cNvSpPr>
          <p:nvPr/>
        </p:nvSpPr>
        <p:spPr>
          <a:xfrm>
            <a:off x="156563" y="5639514"/>
            <a:ext cx="1622323" cy="5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利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19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：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27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6398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1637808"/>
            <a:ext cx="1216243" cy="3646463"/>
          </a:xfrm>
        </p:spPr>
        <p:txBody>
          <a:bodyPr vert="eaVert" lIns="91440" tIns="45720" rIns="91440" bIns="45720" rtlCol="0" anchor="b">
            <a:normAutofit fontScale="90000"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头的两鬓不可剃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-9225"/>
            <a:ext cx="10410066" cy="6876448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2028FAF4-A9B4-4374-943F-D344A272B14C}"/>
              </a:ext>
            </a:extLst>
          </p:cNvPr>
          <p:cNvSpPr txBox="1">
            <a:spLocks/>
          </p:cNvSpPr>
          <p:nvPr/>
        </p:nvSpPr>
        <p:spPr>
          <a:xfrm>
            <a:off x="156563" y="5639514"/>
            <a:ext cx="1622323" cy="5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利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19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：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27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65134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857366"/>
            <a:ext cx="1216243" cy="4426906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要系在手上为记号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1"/>
            <a:ext cx="10410066" cy="6853252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2028FAF4-A9B4-4374-943F-D344A272B14C}"/>
              </a:ext>
            </a:extLst>
          </p:cNvPr>
          <p:cNvSpPr txBox="1">
            <a:spLocks/>
          </p:cNvSpPr>
          <p:nvPr/>
        </p:nvSpPr>
        <p:spPr>
          <a:xfrm>
            <a:off x="156564" y="5639514"/>
            <a:ext cx="1536932" cy="5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申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6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：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6752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857366"/>
            <a:ext cx="1216243" cy="4426906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戴在头上为经文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-9225"/>
            <a:ext cx="10410066" cy="6819123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2028FAF4-A9B4-4374-943F-D344A272B14C}"/>
              </a:ext>
            </a:extLst>
          </p:cNvPr>
          <p:cNvSpPr txBox="1">
            <a:spLocks/>
          </p:cNvSpPr>
          <p:nvPr/>
        </p:nvSpPr>
        <p:spPr>
          <a:xfrm>
            <a:off x="156564" y="5639514"/>
            <a:ext cx="1536932" cy="5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申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6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：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042669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1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27" name="Rectangle 12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6567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3" y="857366"/>
            <a:ext cx="1216243" cy="4426906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戴在头上为经文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781935" y="17065"/>
            <a:ext cx="10410066" cy="6850158"/>
          </a:xfrm>
          <a:prstGeom prst="rect">
            <a:avLst/>
          </a:prstGeom>
        </p:spPr>
      </p:pic>
      <p:sp>
        <p:nvSpPr>
          <p:cNvPr id="35" name="标题 1">
            <a:extLst>
              <a:ext uri="{FF2B5EF4-FFF2-40B4-BE49-F238E27FC236}">
                <a16:creationId xmlns:a16="http://schemas.microsoft.com/office/drawing/2014/main" id="{2028FAF4-A9B4-4374-943F-D344A272B14C}"/>
              </a:ext>
            </a:extLst>
          </p:cNvPr>
          <p:cNvSpPr txBox="1">
            <a:spLocks/>
          </p:cNvSpPr>
          <p:nvPr/>
        </p:nvSpPr>
        <p:spPr>
          <a:xfrm>
            <a:off x="156564" y="5639514"/>
            <a:ext cx="1536932" cy="584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申 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6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：</a:t>
            </a: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幼圆" panose="02010509060101010101" pitchFamily="49" charset="-122"/>
                <a:cs typeface="+mj-cs"/>
              </a:rPr>
              <a:t>8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幼圆" panose="02010509060101010101" pitchFamily="49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1844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为何事追求？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新导向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没有人把新布缝在旧衣服上。恐怕所补上的新布，带坏了旧衣服，破的就更大了。也没有人把新酒装在旧皮袋里。恐怕酒把皮袋裂开，酒和皮袋就都坏了。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惟把新酒装在新皮袋里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21-22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457445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寻何处安息？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新安息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耶稣当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安息日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，从麦地经过。祂门徒行路的时候，掐了麦穗。法利赛人对耶稣说，看哪，他们在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安息日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为什么作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不可作的事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呢？（可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23-24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40713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9801" y="155945"/>
            <a:ext cx="11125200" cy="6702055"/>
          </a:xfrm>
        </p:spPr>
        <p:txBody>
          <a:bodyPr>
            <a:normAutofit fontScale="92500"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14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耶稣经过的时候，看见亚勒腓的儿子利未，坐在税关上，就对他说，你跟从我来。他就起来跟从了耶稣。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15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耶稣在利未家里坐席的时候，有好些税吏和罪人，与耶稣并门徒一同坐席。因为这样的人多，他们也跟随耶稣。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16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法利赛人中的文士看见耶稣和罪人并税吏一同吃饭，就对祂门徒说，祂和税吏并罪人一同吃喝吗？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17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耶稣听见，就对他们说，健康的人用不着医生，有病的人才用得着。我来本不是召义人，乃是召罪人。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9734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8E78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1795849"/>
            <a:ext cx="3778870" cy="21184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安息日电梯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" b="7341"/>
          <a:stretch/>
        </p:blipFill>
        <p:spPr>
          <a:xfrm>
            <a:off x="3889830" y="10"/>
            <a:ext cx="830217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2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寻何处安息？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新启示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耶稣对他们说，经上记着大卫和跟从他的人，缺乏饥饿之时所作的事，你们没有念过吗？他当亚比亚他作大祭司的时候，怎么进了神的殿，吃了陈设饼，又给跟从他的人吃。这饼除了祭司以外，人都不可吃。又对他们说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安息日是为人设立的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，人不是为安息日设立的。所以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人子也是安息日的主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。（可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25-28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1255461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2067339" y="584630"/>
            <a:ext cx="9437273" cy="913142"/>
          </a:xfrm>
        </p:spPr>
        <p:txBody>
          <a:bodyPr>
            <a:normAutofit/>
          </a:bodyPr>
          <a:lstStyle/>
          <a:p>
            <a:r>
              <a:rPr lang="zh-CN" altLang="en-US" sz="4400" dirty="0">
                <a:solidFill>
                  <a:srgbClr val="C00000"/>
                </a:solidFill>
                <a:latin typeface="Adobe 黑体 Std R" panose="020B0400000000000000" pitchFamily="34" charset="-122"/>
                <a:ea typeface="Adobe 黑体 Std R" panose="020B0400000000000000" pitchFamily="34" charset="-122"/>
              </a:rPr>
              <a:t>如何得安息？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067339" y="2038120"/>
            <a:ext cx="10002741" cy="4819879"/>
          </a:xfrm>
        </p:spPr>
        <p:txBody>
          <a:bodyPr>
            <a:normAutofit/>
          </a:bodyPr>
          <a:lstStyle/>
          <a:p>
            <a:r>
              <a:rPr lang="zh-CN" altLang="en-US" sz="3400" dirty="0"/>
              <a:t>  </a:t>
            </a:r>
            <a:r>
              <a:rPr lang="zh-CN" altLang="en-US" sz="3600" b="1" dirty="0">
                <a:solidFill>
                  <a:schemeClr val="accent2">
                    <a:lumMod val="50000"/>
                  </a:schemeClr>
                </a:solidFill>
              </a:rPr>
              <a:t>新启示</a:t>
            </a:r>
            <a:endParaRPr lang="en-US" altLang="zh-CN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zh-CN" altLang="en-US" sz="3200" dirty="0">
              <a:solidFill>
                <a:schemeClr val="tx1"/>
              </a:solidFill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457200" lvl="1" indent="0">
              <a:buNone/>
            </a:pP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凡劳苦担重担的人，可以到我这里来，我就使你们得安息。我心里柔和谦卑，你们当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负我的轭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学我的样式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，这样，你们心里</a:t>
            </a:r>
            <a:r>
              <a:rPr lang="zh-CN" altLang="en-US" sz="3200" dirty="0">
                <a:solidFill>
                  <a:srgbClr val="C0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就必得享安息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。因为我的轭是容易的，我的担子是轻省的。（太 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en-US" altLang="zh-CN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28-30</a:t>
            </a:r>
            <a:r>
              <a:rPr lang="zh-CN" altLang="en-US" sz="3200" dirty="0">
                <a:solidFill>
                  <a:schemeClr val="tx1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7266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55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4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69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8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4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8E78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960" y="1755284"/>
            <a:ext cx="975538" cy="31120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同负一轭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7341"/>
          <a:stretch>
            <a:fillRect/>
          </a:stretch>
        </p:blipFill>
        <p:spPr>
          <a:xfrm>
            <a:off x="3042079" y="5064"/>
            <a:ext cx="9149922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1373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4054060" cy="1280890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dirty="0">
                <a:solidFill>
                  <a:srgbClr val="C00000"/>
                </a:solidFill>
              </a:rPr>
              <a:t>讨论题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55371" y="2832360"/>
            <a:ext cx="9745509" cy="37098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我如何</a:t>
            </a:r>
            <a:r>
              <a:rPr lang="zh-CN" altLang="en-US" sz="4000">
                <a:latin typeface="仿宋" panose="02010609060101010101" pitchFamily="49" charset="-122"/>
                <a:ea typeface="仿宋" panose="02010609060101010101" pitchFamily="49" charset="-122"/>
              </a:rPr>
              <a:t>看自己及教会</a:t>
            </a: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中的同伴？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我曾否禁食祷告？其目的或寻求何在？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我认为做主的门徒最重要的是什么？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我是否在意里面的安息？这安息如何得着？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marL="0" indent="0">
              <a:buNone/>
            </a:pPr>
            <a:endParaRPr lang="zh-CN" altLang="en-US" sz="44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028" y="43440"/>
            <a:ext cx="3597852" cy="3135613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632117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9801" y="361778"/>
            <a:ext cx="11125200" cy="6340105"/>
          </a:xfrm>
        </p:spPr>
        <p:txBody>
          <a:bodyPr>
            <a:normAutofit fontScale="92500"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18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当下，约翰的门徒和法利赛人禁食。他们来问耶稣说，约翰的门徒和法利赛人的门徒禁食，你的门徒倒不禁食，这是为什么呢？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19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耶稣对他们说，新郎和陪伴之人同在的时候，陪伴之人岂能禁食呢？新郎还同在，他们不能禁食。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20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但日子将到，新郎要离开他们，那日他们就要禁食。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21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没有人把新布缝在旧衣服上。恐怕所补上的新布，带坏了旧衣服，破的就更大了。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22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也没有人把新酒装在旧皮袋里。恐怕酒把皮袋裂开，酒和皮袋就都坏了。惟把新酒装在新皮袋里。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6042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7499" y="350626"/>
            <a:ext cx="11125200" cy="6340105"/>
          </a:xfrm>
        </p:spPr>
        <p:txBody>
          <a:bodyPr>
            <a:normAutofit fontScale="92500" lnSpcReduction="10000"/>
          </a:bodyPr>
          <a:lstStyle/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23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耶稣当安息日，从麦地经过。祂门徒行路的时候，掐了麦穗。</a:t>
            </a:r>
            <a:endParaRPr lang="en-US" altLang="zh-CN" sz="4000" dirty="0">
              <a:solidFill>
                <a:schemeClr val="tx1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indent="-446088">
              <a:buNone/>
            </a:pPr>
            <a:r>
              <a:rPr lang="en-US" altLang="zh-CN" sz="16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24     </a:t>
            </a:r>
            <a:r>
              <a:rPr lang="zh-CN" altLang="en-US" sz="40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法利赛人对耶稣说，看哪，他们在安息日为什么作不可作的事呢？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25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耶稣对他们说，经上记着大卫和跟从他的人，缺乏饥饿之时所作的事，你们没有念过吗？</a:t>
            </a:r>
          </a:p>
          <a:p>
            <a:pPr marL="446088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26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他当亚比亚他作大祭司的时候，怎么进了神的殿，吃了陈设饼，又给跟从他的人吃。这饼除了祭司以外，人都不可吃。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  <a:p>
            <a:pPr marL="446088" lvl="0" indent="-446088">
              <a:buClr>
                <a:srgbClr val="A53010"/>
              </a:buClr>
              <a:buNone/>
            </a:pPr>
            <a:r>
              <a:rPr lang="en-US" altLang="zh-CN" sz="16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27     </a:t>
            </a:r>
            <a:r>
              <a:rPr lang="zh-CN" altLang="en-US" sz="40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又对他们说，安息日是为人设立的，人不是为安息日设立的。</a:t>
            </a:r>
            <a:endParaRPr lang="en-US" altLang="zh-CN" sz="40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237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517895"/>
            <a:ext cx="11125200" cy="6340105"/>
          </a:xfrm>
        </p:spPr>
        <p:txBody>
          <a:bodyPr>
            <a:normAutofit/>
          </a:bodyPr>
          <a:lstStyle/>
          <a:p>
            <a:pPr marL="446088" indent="-446088">
              <a:buNone/>
            </a:pPr>
            <a:r>
              <a:rPr lang="en-US" altLang="zh-CN" sz="15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28     </a:t>
            </a:r>
            <a:r>
              <a:rPr lang="zh-CN" altLang="en-US" sz="3700" dirty="0">
                <a:solidFill>
                  <a:schemeClr val="tx1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所以人子也是安息日的主</a:t>
            </a:r>
            <a:r>
              <a:rPr lang="zh-CN" altLang="en-US" sz="3700" dirty="0">
                <a:solidFill>
                  <a:prstClr val="black"/>
                </a:solidFill>
                <a:latin typeface="Adobe 楷体 Std R" panose="02020400000000000000" pitchFamily="18" charset="-122"/>
                <a:ea typeface="Adobe 楷体 Std R" panose="02020400000000000000" pitchFamily="18" charset="-122"/>
              </a:rPr>
              <a:t>。</a:t>
            </a:r>
            <a:endParaRPr lang="en-US" altLang="zh-CN" sz="3700" dirty="0">
              <a:solidFill>
                <a:prstClr val="black"/>
              </a:solidFill>
              <a:latin typeface="Adobe 楷体 Std R" panose="02020400000000000000" pitchFamily="18" charset="-122"/>
              <a:ea typeface="Adobe 楷体 Std R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8668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 txBox="1">
            <a:spLocks/>
          </p:cNvSpPr>
          <p:nvPr/>
        </p:nvSpPr>
        <p:spPr bwMode="auto">
          <a:xfrm>
            <a:off x="2166210" y="2294054"/>
            <a:ext cx="8303741" cy="3077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Garamond" pitchFamily="18" charset="0"/>
                <a:ea typeface="宋体" pitchFamily="2" charset="-122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黑体" pitchFamily="2" charset="-122"/>
                <a:ea typeface="黑体" pitchFamily="2" charset="-122"/>
                <a:cs typeface="+mn-cs"/>
              </a:rPr>
              <a:t>心意之更新</a:t>
            </a:r>
            <a:endParaRPr kumimoji="0" lang="zh-CN" altLang="en-US" sz="7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黑体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83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1F58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144" y="857621"/>
            <a:ext cx="1266365" cy="5068924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800" dirty="0">
                <a:solidFill>
                  <a:srgbClr val="FEFFFF"/>
                </a:solidFill>
              </a:rPr>
              <a:t>标注洁净的麦当劳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081320" y="-7817"/>
            <a:ext cx="9148956" cy="686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6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rgbClr val="1F58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8188" y="828247"/>
            <a:ext cx="1266365" cy="5068924"/>
          </a:xfrm>
        </p:spPr>
        <p:txBody>
          <a:bodyPr vert="eaVert" lIns="91440" tIns="45720" rIns="91440" bIns="45720" rtlCol="0" anchor="b">
            <a:normAutofit/>
          </a:bodyPr>
          <a:lstStyle/>
          <a:p>
            <a:r>
              <a:rPr lang="zh-CN" altLang="en-US" sz="4800" dirty="0">
                <a:solidFill>
                  <a:srgbClr val="FEFFFF"/>
                </a:solidFill>
              </a:rPr>
              <a:t>洁净的肯德基广告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5144194" y="9233"/>
            <a:ext cx="707171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91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204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06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7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8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9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0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1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2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3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4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5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6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7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0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1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2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3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4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5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6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9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0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1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33" name="Rectangle 232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5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7" name="Rectangle 236">
            <a:extLst>
              <a:ext uri="{FF2B5EF4-FFF2-40B4-BE49-F238E27FC236}">
                <a16:creationId xmlns:a16="http://schemas.microsoft.com/office/drawing/2014/main" id="{FA94DED7-0A28-4AD9-8747-E94113225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 useBgFill="1">
        <p:nvSpPr>
          <p:cNvPr id="239" name="Rectangle 238">
            <a:extLst>
              <a:ext uri="{FF2B5EF4-FFF2-40B4-BE49-F238E27FC236}">
                <a16:creationId xmlns:a16="http://schemas.microsoft.com/office/drawing/2014/main" id="{6F175609-91A3-416E-BC3D-7548FDE02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9A3B0D54-9DF0-4FF8-A0AA-B4234DF35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9664451-5220-49F0-9542-5629E6D4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307" y="1795849"/>
            <a:ext cx="4192322" cy="31148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4000" dirty="0">
                <a:solidFill>
                  <a:srgbClr val="FEFFFF"/>
                </a:solidFill>
              </a:rPr>
              <a:t>酒店的 </a:t>
            </a:r>
            <a:r>
              <a:rPr lang="en-US" altLang="zh-CN" sz="4000" dirty="0">
                <a:solidFill>
                  <a:srgbClr val="FEFFFF"/>
                </a:solidFill>
              </a:rPr>
              <a:t>Kosher </a:t>
            </a:r>
            <a:r>
              <a:rPr lang="zh-CN" altLang="en-US" sz="4000" dirty="0">
                <a:solidFill>
                  <a:srgbClr val="FEFFFF"/>
                </a:solidFill>
              </a:rPr>
              <a:t>床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97A065-8709-44A3-9489-F0386D6A6A9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/>
          </a:blip>
          <a:srcRect l="15591" r="10901" b="-1"/>
          <a:stretch/>
        </p:blipFill>
        <p:spPr>
          <a:xfrm>
            <a:off x="4639732" y="10"/>
            <a:ext cx="7552267" cy="6857990"/>
          </a:xfrm>
          <a:prstGeom prst="rect">
            <a:avLst/>
          </a:prstGeom>
        </p:spPr>
      </p:pic>
      <p:sp>
        <p:nvSpPr>
          <p:cNvPr id="243" name="Freeform 5">
            <a:extLst>
              <a:ext uri="{FF2B5EF4-FFF2-40B4-BE49-F238E27FC236}">
                <a16:creationId xmlns:a16="http://schemas.microsoft.com/office/drawing/2014/main" id="{64D236DE-BD07-488F-B236-DDEEFFF72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50923"/>
      </p:ext>
    </p:extLst>
  </p:cSld>
  <p:clrMapOvr>
    <a:masterClrMapping/>
  </p:clrMapOvr>
</p:sld>
</file>

<file path=ppt/theme/theme1.xml><?xml version="1.0" encoding="utf-8"?>
<a:theme xmlns:a="http://schemas.openxmlformats.org/drawingml/2006/main" name="丝状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1_丝状">
  <a:themeElements>
    <a:clrScheme name="丝状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3.xml><?xml version="1.0" encoding="utf-8"?>
<a:theme xmlns:a="http://schemas.openxmlformats.org/drawingml/2006/main" name="2_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1485</Words>
  <Application>Microsoft Office PowerPoint</Application>
  <PresentationFormat>宽屏</PresentationFormat>
  <Paragraphs>99</Paragraphs>
  <Slides>24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Adobe 黑体 Std R</vt:lpstr>
      <vt:lpstr>Adobe 楷体 Std R</vt:lpstr>
      <vt:lpstr>等线</vt:lpstr>
      <vt:lpstr>仿宋</vt:lpstr>
      <vt:lpstr>黑体</vt:lpstr>
      <vt:lpstr>华文仿宋</vt:lpstr>
      <vt:lpstr>Arial</vt:lpstr>
      <vt:lpstr>Calibri</vt:lpstr>
      <vt:lpstr>Century Gothic</vt:lpstr>
      <vt:lpstr>Wingdings 3</vt:lpstr>
      <vt:lpstr>丝状</vt:lpstr>
      <vt:lpstr>1_丝状</vt:lpstr>
      <vt:lpstr>2_丝状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标注洁净的麦当劳</vt:lpstr>
      <vt:lpstr>洁净的肯德基广告</vt:lpstr>
      <vt:lpstr>酒店的 Kosher 床</vt:lpstr>
      <vt:lpstr>召何人跟随？</vt:lpstr>
      <vt:lpstr>召何人跟随？</vt:lpstr>
      <vt:lpstr>为何事追求？</vt:lpstr>
      <vt:lpstr>头的两鬓不可剃</vt:lpstr>
      <vt:lpstr>头的两鬓不可剃</vt:lpstr>
      <vt:lpstr>要系在手上为记号</vt:lpstr>
      <vt:lpstr>戴在头上为经文</vt:lpstr>
      <vt:lpstr>戴在头上为经文</vt:lpstr>
      <vt:lpstr>为何事追求？</vt:lpstr>
      <vt:lpstr>寻何处安息？</vt:lpstr>
      <vt:lpstr>安息日电梯</vt:lpstr>
      <vt:lpstr>寻何处安息？</vt:lpstr>
      <vt:lpstr>如何得安息？</vt:lpstr>
      <vt:lpstr>同负一轭</vt:lpstr>
      <vt:lpstr>讨论题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第二课：心意之更新</dc:title>
  <dc:creator>John Jiang</dc:creator>
  <cp:lastModifiedBy>John Jiang</cp:lastModifiedBy>
  <cp:revision>3</cp:revision>
  <dcterms:created xsi:type="dcterms:W3CDTF">2019-05-03T17:20:19Z</dcterms:created>
  <dcterms:modified xsi:type="dcterms:W3CDTF">2019-05-19T05:19:47Z</dcterms:modified>
</cp:coreProperties>
</file>