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6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27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11" r:id="rId3"/>
    <p:sldMasterId id="2147483728" r:id="rId4"/>
  </p:sldMasterIdLst>
  <p:notesMasterIdLst>
    <p:notesMasterId r:id="rId33"/>
  </p:notesMasterIdLst>
  <p:sldIdLst>
    <p:sldId id="672" r:id="rId5"/>
    <p:sldId id="673" r:id="rId6"/>
    <p:sldId id="679" r:id="rId7"/>
    <p:sldId id="680" r:id="rId8"/>
    <p:sldId id="676" r:id="rId9"/>
    <p:sldId id="681" r:id="rId10"/>
    <p:sldId id="357" r:id="rId11"/>
    <p:sldId id="358" r:id="rId12"/>
    <p:sldId id="356" r:id="rId13"/>
    <p:sldId id="682" r:id="rId14"/>
    <p:sldId id="310" r:id="rId15"/>
    <p:sldId id="683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607" r:id="rId24"/>
    <p:sldId id="327" r:id="rId25"/>
    <p:sldId id="608" r:id="rId26"/>
    <p:sldId id="328" r:id="rId27"/>
    <p:sldId id="609" r:id="rId28"/>
    <p:sldId id="331" r:id="rId29"/>
    <p:sldId id="332" r:id="rId30"/>
    <p:sldId id="334" r:id="rId31"/>
    <p:sldId id="329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Jiang" initials="JJ" lastIdx="1" clrIdx="0">
    <p:extLst>
      <p:ext uri="{19B8F6BF-5375-455C-9EA6-DF929625EA0E}">
        <p15:presenceInfo xmlns:p15="http://schemas.microsoft.com/office/powerpoint/2012/main" userId="3ad90f17eb8ee4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5E95D-7AB5-457E-A336-AD4AC3249070}" v="74" dt="2019-05-16T19:55:48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85872" autoAdjust="0"/>
  </p:normalViewPr>
  <p:slideViewPr>
    <p:cSldViewPr snapToGrid="0">
      <p:cViewPr varScale="1">
        <p:scale>
          <a:sx n="71" d="100"/>
          <a:sy n="71" d="100"/>
        </p:scale>
        <p:origin x="10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4T15:51:14.71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4T15:51:14.71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4T15:51:14.71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4T15:51:14.71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4T15:51:14.71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4T15:51:14.71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4T15:51:14.71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4T15:51:14.71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23BF0-9C2C-4CDD-9FD3-4FED8A53B9D8}" type="datetimeFigureOut">
              <a:rPr lang="zh-CN" altLang="en-US" smtClean="0"/>
              <a:t>2019/5/19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24D82-42B4-4DBA-8D11-A94F6373A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01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001C6-D287-4A61-93BB-BD12DF0275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84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塔布加</a:t>
            </a:r>
            <a:r>
              <a:rPr lang="en-US" altLang="zh-CN" dirty="0"/>
              <a:t>(</a:t>
            </a:r>
            <a:r>
              <a:rPr lang="en-US" altLang="zh-CN" dirty="0" err="1"/>
              <a:t>Tabgha</a:t>
            </a:r>
            <a:r>
              <a:rPr lang="en-US" altLang="zh-CN" dirty="0"/>
              <a:t>)</a:t>
            </a:r>
            <a:r>
              <a:rPr lang="zh-CN" altLang="en-US" dirty="0"/>
              <a:t>，希臘原文</a:t>
            </a:r>
            <a:r>
              <a:rPr lang="en-US" altLang="zh-CN" dirty="0" err="1"/>
              <a:t>Heptapegon</a:t>
            </a:r>
            <a:r>
              <a:rPr lang="zh-CN" altLang="en-US" dirty="0"/>
              <a:t>，意思是「七泉之地」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174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段经文的开始记载的是，使徒从宣教的工场回来向主耶稣述职。第六章第七节记载，这十二位门徒受主差遣，两个两个地出去传道，叫人悔改。他们经历了神奇妙的大能，奉主的名赶出了许多的鬼，医治了许多的病人。此时他们回到耶稣身边，将一切所做的事，所传的道全告诉祂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节）。那么，门徒此时最需要的是什么呢？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如果你参加过短宣，有一个星期或是十几天在外面奔波，加上属灵争战的需要，每天早起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灵修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还要帮助许多人，为他们祈祷。回到家中你有什么感觉？我以前在国内每逢寒暑假，就会受邀去一些农村的教会巡回讲道。每天从早上五六点起床祷告，到晚上十一二点才能休息。一天要讲好几场道，要为病人祷告，时常还要禁食赶鬼，聚会之间会常有很多人来问圣经问题，连吃饭也匆匆忙忙，甚至晚上九点之后还要接待前来的人。如此数日下来，回到家中第一个感觉就是累，需要休息。如今一旦去外地领特会，或是做培训，教课程，回到家里也是同样的感觉：累，需要好好休息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日的门徒比我们更辛苦，他们没有现代的交通工具，要步行去一个个村庄；也没有现成的教会接待他们，要面对完全陌生的人群；他们在经历自己完全无法应对的环境，需要常常祷告。当他们奉主的名制服了污鬼，又看到传道的果效时，固然兴奋不已，但是身心的疲惫，是他们此时共同的感受。好好休息是共同的需要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F3FA1-78AE-4D20-A408-E8FFFB972B2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2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主最知道人的需要，祂知道迦百农来往人多，他们连吃饭也没有功夫。其实耶稣也有一样的需要，祂也需要安静，需要休息。于是祂和门徒暗暗地上了船，要到旷野去休息。此时的门徒一定非常感恩，为恩主体谅他们的需要，为他们提供休息的机会而感恩。他们在船上一定打算到了旷野之后就美美地睡一觉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F3FA1-78AE-4D20-A408-E8FFFB972B2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990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不料，当船靠了岸，门徒所看到的，竟然是成千上万的人等在那里。这些人不知如何知道他们要去哪里，居然从各城赶往那里，比他们还先到。路加记载这地方靠近伯赛大（路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离迦百农不到两公里，因此这一段航程很短，众人也可以很快地领先到达这个地方。马可记载他们是跑去的，可见他们希望能尽快从耶稣那里得到帮助。这些人一定各有自己的需要，各有自己的期望。在迦百农的时候，因为人太多，他们还没排上队，所以他们从各城跑到那里等着耶稣。圣经记载说，「耶稣出来，见有许多的人……」祂从那里出来？应该是从船的蓬里面出来。也就是说，祂和门徒在船航行的时候，并没有看见岸上的情况。原以为是到了安静的旷野，却不料又一次面对了成千上万的人群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若你是当时在场的门徒，一下了船，竟看到比在迦百农更多的人，你会有什么感受？会不会觉得这些人很讨厌，因为他们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我们失去了休息的机会？会不会觉得他们太自私，因他们只知道自己的需要，不会为他人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着想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？但是在主耶稣的眼中，他们如同羊没有牧人一般。祂怜悯他们，立刻开始服事他们，开口教导他们，并且医治其中的病人（路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），直到天色将晚。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其实耶稣自己也疲乏，也需要休息。但是祂所想到的，是众人的需要；祂也没有吃饭，却是先让众人都吃饱。这就是一位服事者的榜样。祂让门徒懂得什么是服事，看见舍己的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具体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表现；祂也常让我们在服事中学同样的功课：当自己有需要时，在意他人的需要。但是门徒一开始并非能够领会这一点，这从他们后面的表现就能看出来。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F3FA1-78AE-4D20-A408-E8FFFB972B2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738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主耶稣不住地教训众人的时候，门徒在干什么？我觉得最大的可能就是，他们很不耐烦地等在那里。他们希望这聚会快点结束，老师和自己都能早点休息。渐渐天色渐暗，终于等到可以遣散众人的时候了。于是门徒提出了非常合理的建议：「这是野地，天已经晚了，请叫众人散开，他们好往四面乡村里去，自己买什么吃」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35-36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）。他们已经耐不住了，早就想让众人离开，又没有好的理由。终于天暗下来，耶稣不能再继续讲下去；又有一个很好的理由，就是他们都饿了，需要吃东西。所以，赶快让他们散去，找地方买东西吃吧。但是，主耶稣的回答出乎他们的意料：「你们给他们吃吧」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节）。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按情理说，众人的食物不该由门徒来提供。他们要学习的是传讲天国的福音，而且无论到哪里，都不要带食物和口袋，凭信心领受他人的接待。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F3FA1-78AE-4D20-A408-E8FFFB972B2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169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主耶稣的门徒训练则不是仅仅关注人们灵性的需要，而是全人的需要。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在耶稣生活的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第一世纪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诺斯底主义已经有相当的影响。他们把人的灵魂和截然分开，视一切属物质的为邪恶，认为人一切的问题都是出于罪恶的身体。所以这种信仰所提倡的就仅仅是对人们灵魂的关注，并希望用所谓自我认知的知识来得到神的拯救。这种信仰观所带来的就是极度的禁欲或是无度的纵欲。主耶稣却要门徒知道，身体和灵魂都是神所造的，两方面的需要都要被关顾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耶稣服事的榜样，从不以份内分外来界定，而是以爱为原则。祂因为怜悯众人而不顾疲劳教导他们；也因着爱供应他们身体的需要。更重要的是，祂希望门徒能够懂得，服事的原则不是基于职责所在，而是基于爱。今天无论你是在多大的范围内服事，带领一个小组也好，一个团契也好，神都会让你学习同样的功课。往往当你自己需要休息、需要调整、需要被安慰的时候，另一个有需要的人出现在你的面前，需要你的帮助，需要你放下自己的需要，来学习一个基督门徒的舍己功课。马丁路德写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过这样的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诗歌：我愿意像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祢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，荣耀的救主……我们所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当学习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的，是效法我们的主，是跟随祂的脚踪。虽然是份外的事，但对于门徒来说则是份内的事，这是使我们生命成熟的必要功课。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F3FA1-78AE-4D20-A408-E8FFFB972B2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59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供应众人的这顿食物，在门徒看是不可能的事情。他们的回答是：「我们可以去买二十两银子的饼，给他们吃吗？」二十两银子是当时一个人八个月的平均收入，若在今天可以是大约三万加币。门徒的意思是不可能。的确，从环境与经验两方面看，都是没有可能的。没有一个地方可以出售三万加币的饼！若是今天给你三万加币，请你在天黑之前去</a:t>
            </a:r>
            <a:r>
              <a:rPr lang="en-US" altLang="zh-TW" dirty="0"/>
              <a:t>Richmond</a:t>
            </a:r>
            <a:r>
              <a:rPr lang="zh-TW" altLang="en-US" dirty="0"/>
              <a:t>任何地方去买这么多的饼回来，你能做到吗？并且，即便有二十两银子的饼，给这些人吃都还是不够的（约</a:t>
            </a:r>
            <a:r>
              <a:rPr lang="en-US" altLang="zh-TW" dirty="0"/>
              <a:t>6</a:t>
            </a:r>
            <a:r>
              <a:rPr lang="zh-TW" altLang="en-US" dirty="0"/>
              <a:t>：</a:t>
            </a:r>
            <a:r>
              <a:rPr lang="en-US" altLang="zh-TW" dirty="0"/>
              <a:t>7</a:t>
            </a:r>
            <a:r>
              <a:rPr lang="zh-TW" altLang="en-US" dirty="0"/>
              <a:t>）。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我们从圣经里常常看到，耶稣要门徒做的，往往都是他们做不到的事。但耶稣再要他们做的，就是他们能做的了。做什么？「你们有多少饼，可以去看看」（</a:t>
            </a:r>
            <a:r>
              <a:rPr lang="en-US" altLang="zh-TW" dirty="0"/>
              <a:t>38</a:t>
            </a:r>
            <a:r>
              <a:rPr lang="zh-TW" altLang="en-US" dirty="0"/>
              <a:t>节）。你们没有三万加币的饼，没有二十两银子的饼。但你们可以看一看，你们有多少。门徒就去了。根据约翰福音，他们最后拿回来的不是他们自己带的，而是腓力从一个小孩子那里查到的（约</a:t>
            </a:r>
            <a:r>
              <a:rPr lang="en-US" altLang="zh-TW" dirty="0"/>
              <a:t>6</a:t>
            </a:r>
            <a:r>
              <a:rPr lang="zh-TW" altLang="en-US" dirty="0"/>
              <a:t>：</a:t>
            </a:r>
            <a:r>
              <a:rPr lang="en-US" altLang="zh-TW" dirty="0"/>
              <a:t>9</a:t>
            </a:r>
            <a:r>
              <a:rPr lang="zh-TW" altLang="en-US" dirty="0"/>
              <a:t>）。我相信门徒回来时会大声报告：「我们有五个饼，两条鱼」。潜台词是：「祢让我们怎么给他们吃呢？祢看着办吧。」这是</a:t>
            </a:r>
            <a:r>
              <a:rPr lang="en-US" altLang="zh-TW" dirty="0"/>
              <a:t>Mission Impossible</a:t>
            </a:r>
            <a:r>
              <a:rPr lang="zh-TW" altLang="en-US" dirty="0"/>
              <a:t>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马太在记载这事件时，提到耶稣在此时说的一句很重要的话：「拿过来给我」（太</a:t>
            </a:r>
            <a:r>
              <a:rPr lang="en-US" altLang="zh-TW" dirty="0"/>
              <a:t>14</a:t>
            </a:r>
            <a:r>
              <a:rPr lang="zh-TW" altLang="en-US" dirty="0"/>
              <a:t>：</a:t>
            </a:r>
            <a:r>
              <a:rPr lang="en-US" altLang="zh-TW" dirty="0"/>
              <a:t>18</a:t>
            </a:r>
            <a:r>
              <a:rPr lang="zh-TW" altLang="en-US" dirty="0"/>
              <a:t>）。那原则是：尽管你只有那一点，你就把你所有的献出来。这是一件必要的事情，就是先献出来。这是主要求门徒的一贯原则。你愿意服事吗？你没有能力吗？你没有足够的食物来供应人的需要吗？那你有多少？把你现在所有的拿出来。或许我们今天要拿出来的，不是五个饼两条鱼。我们要拿出来的是其他的东西，是我们所有的。你是否愿意把你的车子拿出来，接送有需要的人？你是否愿意将你的房子拿出来，开放为聚会所用？你是否愿意将你的家庭拿出来，交在主的手里？对主说：「我把我所有的叫在祢的手里，请祢来使用。」至于怎么使用，是主的事情。你愿意吗？甚至再多一点：我愿意把我的事业，我愿意把我人生的梦想，都交在主的手里；我愿意把我的全人全心，整个的生命主权都交在主的手里。你愿意交上去吗？主在教导门徒：这是你能做的，也是当做的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我们或许会问，我把我自己交上又怎么样，难道就会改变这个世界吗？或许不能！但是主可以使献上的你，成为一群人的祝福。那五饼二鱼并没有改变整个世界，但成为一群人的祝福。门徒把这一点交给了主，然而他们要学的功课还没有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F3FA1-78AE-4D20-A408-E8FFFB972B2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624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接下来，主耶稣要门徒学习服事。把所有的交在主的手里，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就是要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开始服事。耶稣此时「吩咐他们叫众人一帮一帮地坐在青草地上」（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）。让他们做一些管理的事情。此时他们面对的是成千上万的人，主耶稣不是马上开始分饼，于是众人就一拥而上。祂让门徒看到秩序的重要：只有在秩序中，在安静中，在顺服中，才能看到神的作为，而不是让人在无序和混乱中领受祂的祝福。此时很多人一定希望看热闹，希望挤到前面去。单单五千男人若拍成一百人一排，也有五十排之多，何况还有妇女和孩子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，天又黑下来，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后面的人什么都看不见，然而主要门徒所做的，首先是让人安静下来，顺服神的儿子所定的规矩而行。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耶稣要求的首先是门徒的顺服。他们此时一定也心存好奇，待会耶稣如何让众人吃呢？但首先要做的是一件不小的事，就是让数千人有秩序地坐下来。今天我们教会在野外烧烤时，要让数百人安静下来祷告就不太容易，同工们会忙得不亦乐乎。想象一下当初的门徒，在自己已经相当疲乏时，还要去完成如此任务是何等不易。然而服事就必须从顺服开始。服事主不是去选择我自己感兴趣的事，不是去做我感到很快乐舒服的事，而是要去顺服祂的旨意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我们的神向来都将秩序和规范作为对祂要祝福的群体的要求。主耶稣要门徒让众人都坐下，但不是随意而坐，也不是随机的一排排就可以。祂要求的是：「有一百一排的，有五十一排的」（</a:t>
            </a:r>
            <a:r>
              <a:rPr lang="en-US" altLang="zh-TW" dirty="0"/>
              <a:t>40</a:t>
            </a:r>
            <a:r>
              <a:rPr lang="zh-TW" altLang="en-US" dirty="0"/>
              <a:t>节）。为什么不是四十一排，也不是六十一排，或是四十九、一百零一？最早读经的时候我也没有注意到。后来发现这样的规范很特别，这是军队的编制！耶稣是将众人按照军队来编制，就如昔日出埃及的时候一样（出</a:t>
            </a:r>
            <a:r>
              <a:rPr lang="en-US" altLang="zh-TW" dirty="0"/>
              <a:t>12</a:t>
            </a:r>
            <a:r>
              <a:rPr lang="zh-TW" altLang="en-US" dirty="0"/>
              <a:t>：</a:t>
            </a:r>
            <a:r>
              <a:rPr lang="en-US" altLang="zh-TW" dirty="0"/>
              <a:t>41</a:t>
            </a:r>
            <a:r>
              <a:rPr lang="zh-TW" altLang="en-US" dirty="0"/>
              <a:t>）。为何是军队？因为军队的特点就是对元帅的服从。直到今天我们依然会说，军人以服从为天职。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F3FA1-78AE-4D20-A408-E8FFFB972B2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48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现在神迹开始发生了，就在门徒的眼前，「耶稣拿着这五个饼，两条鱼，望着天祝福，掰开饼，递给门徒摆在众人面前。也把那两条鱼分给众人」（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节）。门徒此时还没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得到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休息，也都没有吃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什么。他们要一次一次将饼和鱼从耶稣的手中接过来，再送到一排排的人群中。他们要在信心中去分享神的丰盛，直到所有的人都吃饱为止。他们要去「施」，而不是去「得」。在不断地递出去的过程中，他们经历神的丰富，他们看到神的作为。他们所做的就是，按照主的吩咐，一趟又一趟地往返供应更多的人，在这过程中信靠神更多的赐予，且相信自己在供应他人之后，也会得到饱足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此时的门徒肯定已经不再感到疲乏，他们因亲眼看到主所行的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神迹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兴奋，因自己能够参与在其中而自豪。相比那些坐在地上等着的众人，门徒更加感到自己是蒙福之人，因他们经历到因着自己将所有的交在主耶稣的手中，因着自己顺服了耶稣的命令，自己成为神祝福众人的工具，成为欣赏主耶稣奇妙作为最直接的见证人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F3FA1-78AE-4D20-A408-E8FFFB972B2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15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在服事中，常常经历到的是，并不是我们能做什么。我们只是照着主的话去关心人，去为人祷告，去勉励人，去传福音，去做一些这样那样的事。其实这一切都算不得什么。若是有人真的从中得到了祝福的话，那祝福是从神来的；若有人生命改变了，那改变是神的作为；我们则是蒙福的欣赏者，也是最受益的人。当我们将自己所有的献上，按照主的话去顺服的时候，在信心中去分享的时候，在爱心中去服事的时候，最后所看见的是神的荣耀。何等奇妙，我们可以常常见证祂改变人的生命，祂改变人的家庭，祂改变我们的环境，祂改变属于祂的教会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门徒在这一次的事件中，学会了要将五饼二鱼交到主的手里，使之成为众人的祝福。他们亲身经历了神的奇妙和丰盛，也实际体验了献上自己顺服神的祝福。这次旷野的功课，带给他们的是生命的成长，使他们更像恩主耶稣的样式。在整个的过程中，门徒比众人更受益。他们参与在其中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与神的儿子同工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，比众人更多看到主耶稣的作为，更多学习到生命的功课，更多明白了什么是「不是要受人的服事，而是要服事人」（可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/>
              <a:t>可能有人会问，对于当初的门徒，五饼二鱼的功课所得到的祝福是即刻的，他们在献上与顺服之后立刻看到神奇妙的作为。但是在我们今天的服事中，却未必马上就经历到眼见的祝福。往往我们满腔热情地献上自己，也付了代价顺服神的旨意，可是所看到的是事工没有果效，甚至自己还为之受了许多的苦，似乎被神忘记一般。是的，这样的经历我们都有。神的应许有时会延迟到来，但祂永远不会使我们因爱祂而献上的成为徒然。</a:t>
            </a:r>
          </a:p>
          <a:p>
            <a:r>
              <a:rPr lang="zh-TW" altLang="en-US" dirty="0"/>
              <a:t>我愿意和大家分享一个真实的故事，其主人公是近一百年前的瑞典宣教士 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F3FA1-78AE-4D20-A408-E8FFFB972B2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0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81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1921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大卫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和斯韦亚．弗拉德（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 and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Flood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）夫妇，带着两岁的儿子从瑞典来到非洲腹地，当时称作「比利时属刚果」（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Belgian Congo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）的地方。在那里他们遇见同样来自北欧「斯堪的纳维亚」（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Scandinavian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）的埃瑞克森（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Ericksons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）夫妇，于是四位宣教士一同寻求神的引导。经过多日的顺服、委身与奉献的祷告，他们认定神要他们离开宣教中心，到偏远地区去开拓。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这是用信心迈出的一步。他们来到一个名叫「恩多瑞拉」（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N'dolera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）的村庄。但当地酋长拒绝他们进村传道，因他害怕村民们离开自己的神。这两对夫妇不气馁，他们在离开村庄约有半里的山坡上，搭了一间小茅屋住下，将那里作为宣教基地。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F4E2-6B8F-4F3F-9722-695AD3C8E13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569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他们切切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属灵的突破祷告，可却没有发生。唯一允许与他们接触的村民，是一个小男孩。他每周来两次卖鸡和鸡蛋给他们。身高只有四呎八吋的斯韦亚．弗拉德想，既然神只让她和这个非洲小孩接触，就要竭力领这孩子归向基督。结果她成功了。但是除此之外，再没有任何鼓舞人的事发生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F4E2-6B8F-4F3F-9722-695AD3C8E13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24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此时疟疾却逐个临到这个小团体的成员。埃瑞克森一家认为受够了，决定回到宣教中心去；</a:t>
            </a:r>
            <a:r>
              <a:rPr lang="zh-CN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大卫</a:t>
            </a:r>
            <a:r>
              <a:rPr lang="zh-TW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和妻子斯韦亚却毅然留了下来。不料斯韦亚偏偏又怀了孕。临产前村里的酋长心软了，让一个接生婆来帮忙。结果她生下一个可爱的女婴，起名叫艾娜（</a:t>
            </a:r>
            <a:r>
              <a:rPr lang="en-US" altLang="zh-TW" sz="1200" dirty="0" err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Aina</a:t>
            </a:r>
            <a:r>
              <a:rPr lang="zh-TW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）。但斯韦亚因疟疾阵发，身体极其虚弱；加上生产又耗尽了最后的精力，在婴儿出生后仅仅再活了十七天。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大卫的心好像折了一般。他草草地挖了一个坑，埋葬了二十七岁的妻子斯韦亚，然后带着孩子们下山回到宣教中心。他把自己的新生女儿艾娜丢给埃瑞克森夫妇，咆哮道：「我要立即回瑞典去！神使我失去妻子，我显然也无法照顾这个婴儿。神毁了我的一切！」他就这样去了码头。从此他不仅放弃神的呼召，也离开了神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F4E2-6B8F-4F3F-9722-695AD3C8E13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814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八个月后，埃瑞克森夫妇亦因为染上不知名的疾病，几天内相继离世。那个婴孩被托送到美国宣教士那里，他们将她的瑞典名艾娜改为阿姬（</a:t>
            </a:r>
            <a:r>
              <a:rPr lang="en-US" altLang="zh-TW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Aggie</a:t>
            </a:r>
            <a:r>
              <a:rPr lang="zh-TW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）。三岁时她被带到美国。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她的收养家庭深深地喜爱这个小女孩。因担心美国的儿童保障法有可能迫使他们与阿姬分离，他们决定不再回非洲宣教，而留在美国牧会。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阿姬就这样在美国南达科他（</a:t>
            </a:r>
            <a:r>
              <a:rPr lang="en-US" altLang="zh-TW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South Dakoda</a:t>
            </a:r>
            <a:r>
              <a:rPr lang="zh-TW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）长大，就读于明尼阿波里斯圣经学院（</a:t>
            </a:r>
            <a:r>
              <a:rPr lang="en-US" altLang="zh-TW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North Central Bible College in Minneapolis</a:t>
            </a:r>
            <a:r>
              <a:rPr lang="zh-TW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），在那里结识了一个名叫杜威．赫斯特（</a:t>
            </a:r>
            <a:r>
              <a:rPr lang="en-US" altLang="zh-TW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Dewey Hurst</a:t>
            </a:r>
            <a:r>
              <a:rPr lang="zh-TW" altLang="en-US" sz="1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）的年轻人，成为他的妻子。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F4E2-6B8F-4F3F-9722-695AD3C8E13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711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年复一年，赫斯特夫妇的服事满有果效；阿姬也先后生了一女一男。在此期闲她随丈夫前往西雅图，他在那里就任一间圣经学院的院长。阿姬发现那里竟有着极浓厚的斯堪的纳维亚（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Scandinavian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传统。一天她在邮箱里发现一份不知是谁寄来的瑞典的宗教杂志。她不懂瑞典文，只是不经意翻阅一下。突然间有一幅照片使她震惊：照片是一个有白色的十字架的坟墓，十架上刻着的名字是——斯韦亚．弗拉德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F4E2-6B8F-4F3F-9722-695AD3C8E13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903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阿姬立即驾车驰往学院一位职员的家，因她知道那讲师能翻译那篇文章。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「这文章说了什么？」她急切地问道。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位讲师简述道：这讲的是很久以前在恩多瑞拉村的宣教士………生下白人女婴……母亲去世了………一个非洲小男孩归向基督………后来所有白人都离开了……那个非洲男孩长大了，他说服酋长在村子里建了一座学校，慢慢地领所有学生信了主……学生们又领他们的父母信了主……连酋长也成为基督徒……今天那个村子里共有六百名基督徒………都是因着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大卫</a:t>
            </a:r>
            <a:r>
              <a:rPr lang="zh-TW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和斯韦亚的牺牲。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F4E2-6B8F-4F3F-9722-695AD3C8E13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008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赫斯特夫妇结婚二十五周年纪念的时候，学院送他们一个礼物，让他们往瑞典去度假。阿姬在那里找到自己年迈的父亲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大卫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．弗拉德。他后来又结了婚，生了四个儿女，但一直酗酒度日。他刚刚有过一次中风，且心怀苦毒。他在家里立了个规矩：「不许提神的名字，因为神夺走了我的一切。」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阿姬与同父异母的兄弟姐妹兴奋地团聚后，就提出要见父亲。他们都为此而犹豫，对阿姬说：「他病得很厉害，你可以和他谈谈；不过你要知道，每当有人向他提及神的名，他就会火冒三丈。」阿姬并未畏惧，她勇敢地走进父亲肮脏的公寓，踏入满地酒瓶的房间，见到了这位躺在脏乱之床上的七十三岁老人，叫了他一声「爸爸」。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老人转脸过来，哭着说：「艾娜！我从来不想丢弃你的。」 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「没关系！爸爸。」阿姬靠在父亲的怀里，轻轻地回答说：「神照顾了我。」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老人一听见，立刻刚硬起来，他止住眼泪大声说：「神把我们都忘记了！都是因为祂，我们才活成这样。」说罢，他再次将脸转向墙壁。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阿姬轻轻地抚摸他的脸，勇敢地继续说：「我有一个小故事，一个真实的小故事，要说给你听。你没有白白去非洲，妈妈也没有白白死在那里。你们为神赢得那个非洲男孩已经长大，他使全村的人归向了基督。你们撒下的种子已经结实累累。因着你们曾忠心地响应了神的呼召，今天那个非洲村落有六百人信主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。爸爸，耶稣爱你，祂从来没有恨过你。」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老人听了，转过头来望着女儿的眼睛，身体渐渐地松弛下来，开始说话了。就在那个下午，他再次回到弃绝了几十年的神那里。以后的几天，父女俩快乐地享受着天伦之乐。阿姬和丈夫回到美国的几周后，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大卫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．弗拉德返回了永远的天家。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几年后，赫斯特夫妇在伦敦出席一个宣教大会。有一位扎伊尔（前比利时属刚果）教会的代表，在会中代表全国十一万基督徒发言，介绍福音是怎样传遍整个国家。会后，阿姬迫不及待地跑到台前，问他是否听过大卫和斯韦亚．弗拉德的故事。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是的！女士。」那人用法语回答，旁边的人替他翻译成英语：「我就是斯韦亚．弗拉德带领信主的那个孩子。在你出生之前，我常常为你父母送食物。直到今天，你母亲的墓以及对她的回忆，都是我们的骄傲。」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说到这儿，这位非洲人流着泪，久久地拥抱着阿姬，然后继续说：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「你一定要去非洲看看，因为你母亲是我们民族历史中最知名的人！」 </a:t>
            </a:r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F4E2-6B8F-4F3F-9722-695AD3C8E13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168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阿姬．赫斯特和丈夫果然成行，在那个非洲村落受到村民热情的欢迎；她甚至看见许多年前，她父亲找来用挂篮将她背下山的老人。当然，最激动人心的时刻，就是阿姬由牧师陪同，亲眼见到了母亲的十字架墓碑，她跪在地上向主献上感恩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牧师在那天聚会上，读了约翰福音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，「我实实在在地告诉你们，一粒麦子不落在地里死了，仍旧是一粒。若是死了，就结出许多子粒来。」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你是否正在学习舍己的功课？你是否正在学习奉献的功课？你是否正在学习顺服的功课？ 这些功课如同专业的体育训练，会使人感到辛苦、疲乏，但是不要放弃！神会用着我们每一点的献上，每一次的忠心，每一天的顺服，使我们属天的生命成长，也会使我们身边的人得到祝福。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F4E2-6B8F-4F3F-9722-695AD3C8E13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711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C0A26-6F25-4F01-A1C6-E2032EAA0D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9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0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49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05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五饼二鱼喂饱五千人是四卷福音书共同记载的神迹，然而不同的福音书强调了不同的主题。在马可福音中，突出的是服事者当学习的榜样和功课。主耶稣在门徒面前亲自设立了服事的榜样，祂让门徒学习何为服事，并懂得当如何权衡自己的需要和他人的需要，在舍己与付出中经历神的作为，也在顺服和信靠中见证祂的美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001C6-D287-4A61-93BB-BD12DF0275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55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塔布加</a:t>
            </a:r>
            <a:r>
              <a:rPr lang="en-US" altLang="zh-CN" dirty="0"/>
              <a:t>(</a:t>
            </a:r>
            <a:r>
              <a:rPr lang="en-US" altLang="zh-CN" dirty="0" err="1"/>
              <a:t>Tabgha</a:t>
            </a:r>
            <a:r>
              <a:rPr lang="en-US" altLang="zh-CN" dirty="0"/>
              <a:t>)</a:t>
            </a:r>
            <a:r>
              <a:rPr lang="zh-CN" altLang="en-US" dirty="0"/>
              <a:t>，希臘原文</a:t>
            </a:r>
            <a:r>
              <a:rPr lang="en-US" altLang="zh-CN" dirty="0" err="1"/>
              <a:t>Heptapegon</a:t>
            </a:r>
            <a:r>
              <a:rPr lang="zh-CN" altLang="en-US" dirty="0"/>
              <a:t>，意思是「七泉之地」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17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Church of the Multiplication of the Loaves and Fishes</a:t>
            </a:r>
            <a:r>
              <a:rPr lang="zh-CN" altLang="en-US" dirty="0"/>
              <a:t>是</a:t>
            </a:r>
            <a:r>
              <a:rPr lang="en-US" altLang="zh-CN" dirty="0"/>
              <a:t>1982</a:t>
            </a:r>
            <a:r>
              <a:rPr lang="zh-CN" altLang="en-US" dirty="0"/>
              <a:t>年重建的。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0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。祭坛下边那块石头，据说就是五饼二鱼神迹发生的地点。祭坛前边地板上有五饼二鱼的马赛克图案。教堂</a:t>
            </a:r>
            <a:r>
              <a:rPr lang="en-US" altLang="zh-CN" dirty="0"/>
              <a:t>4</a:t>
            </a:r>
            <a:r>
              <a:rPr lang="zh-CN" altLang="en-US" dirty="0"/>
              <a:t>世纪的地基遗址可以从圣坛右边一个玻璃罩里看到，</a:t>
            </a:r>
            <a:r>
              <a:rPr lang="en-US" altLang="zh-CN" dirty="0"/>
              <a:t>5</a:t>
            </a:r>
            <a:r>
              <a:rPr lang="zh-CN" altLang="en-US" dirty="0"/>
              <a:t>世纪的石磨和水器则摆放在院子里。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9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塔布加</a:t>
            </a:r>
            <a:r>
              <a:rPr lang="en-US" altLang="zh-CN" dirty="0"/>
              <a:t>(</a:t>
            </a:r>
            <a:r>
              <a:rPr lang="en-US" altLang="zh-CN" dirty="0" err="1"/>
              <a:t>Tabgha</a:t>
            </a:r>
            <a:r>
              <a:rPr lang="en-US" altLang="zh-CN" dirty="0"/>
              <a:t>)</a:t>
            </a:r>
            <a:r>
              <a:rPr lang="zh-CN" altLang="en-US" dirty="0"/>
              <a:t>，希臘原文</a:t>
            </a:r>
            <a:r>
              <a:rPr lang="en-US" altLang="zh-CN" dirty="0" err="1"/>
              <a:t>Heptapegon</a:t>
            </a:r>
            <a:r>
              <a:rPr lang="zh-CN" altLang="en-US" dirty="0"/>
              <a:t>，意思是「七泉之地」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9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6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4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0665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694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923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02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7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70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12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6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1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105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97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71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2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6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64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41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76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005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73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74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84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68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78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95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96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51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7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0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2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774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09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07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20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9893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03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026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75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69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08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C0-63BD-4BA8-A571-39904BEB4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9D1-3211-48A5-87AB-8FF0668DF0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4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206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C0-63BD-4BA8-A571-39904BEB4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9D1-3211-48A5-87AB-8FF0668DF0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21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C0-63BD-4BA8-A571-39904BEB4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9D1-3211-48A5-87AB-8FF0668DF0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59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C0-63BD-4BA8-A571-39904BEB4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9D1-3211-48A5-87AB-8FF0668DF0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77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C0-63BD-4BA8-A571-39904BEB4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9D1-3211-48A5-87AB-8FF0668DF0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44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C0-63BD-4BA8-A571-39904BEB4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9D1-3211-48A5-87AB-8FF0668DF0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32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C0-63BD-4BA8-A571-39904BEB4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9D1-3211-48A5-87AB-8FF0668DF0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82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C0-63BD-4BA8-A571-39904BEB4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9D1-3211-48A5-87AB-8FF0668DF0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24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C0-63BD-4BA8-A571-39904BEB4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9D1-3211-48A5-87AB-8FF0668DF0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83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C0-63BD-4BA8-A571-39904BEB4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9D1-3211-48A5-87AB-8FF0668DF0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042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AC0-63BD-4BA8-A571-39904BEB4A5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9D1-3211-48A5-87AB-8FF0668DF0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9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43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60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62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7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4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1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A5AC0-63BD-4BA8-A571-39904BEB4A5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09D1-3211-48A5-87AB-8FF0668DF0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1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4" Type="http://schemas.openxmlformats.org/officeDocument/2006/relationships/comments" Target="../comments/commen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Relationship Id="rId4" Type="http://schemas.openxmlformats.org/officeDocument/2006/relationships/comments" Target="../comments/commen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4" Type="http://schemas.openxmlformats.org/officeDocument/2006/relationships/comments" Target="../comments/commen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Relationship Id="rId5" Type="http://schemas.openxmlformats.org/officeDocument/2006/relationships/comments" Target="../comments/comment5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4" Type="http://schemas.openxmlformats.org/officeDocument/2006/relationships/comments" Target="../comments/commen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Relationship Id="rId4" Type="http://schemas.openxmlformats.org/officeDocument/2006/relationships/comments" Target="../comments/commen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Relationship Id="rId4" Type="http://schemas.openxmlformats.org/officeDocument/2006/relationships/comments" Target="../comments/commen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 txBox="1">
            <a:spLocks/>
          </p:cNvSpPr>
          <p:nvPr/>
        </p:nvSpPr>
        <p:spPr bwMode="auto">
          <a:xfrm>
            <a:off x="2172560" y="2408354"/>
            <a:ext cx="8303741" cy="30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马可福音 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</a:t>
            </a:r>
            <a:r>
              <a:rPr lang="en-US" altLang="zh-CN" sz="5400" b="0" dirty="0">
                <a:solidFill>
                  <a:srgbClr val="C0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6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：</a:t>
            </a:r>
            <a:r>
              <a:rPr lang="en-US" altLang="zh-CN" sz="5400" b="0" dirty="0">
                <a:solidFill>
                  <a:srgbClr val="C0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30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-46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3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6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7254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2" y="829358"/>
            <a:ext cx="995645" cy="4997359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五饼二鱼神迹所在地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58" y="6713"/>
            <a:ext cx="9385094" cy="68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0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26273" y="634688"/>
            <a:ext cx="10225668" cy="864096"/>
          </a:xfrm>
        </p:spPr>
        <p:txBody>
          <a:bodyPr anchor="ctr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cs typeface="Arial Unicode MS" pitchFamily="34" charset="-122"/>
              </a:rPr>
              <a:t>学习舍弃己所需去怜悯人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ea"/>
              <a:cs typeface="Arial Unicode MS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0293" y="2330605"/>
            <a:ext cx="11430000" cy="4192858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疲乏的门徒有需要</a:t>
            </a:r>
            <a:endParaRPr lang="en-US" altLang="zh-CN" sz="4800" dirty="0">
              <a:solidFill>
                <a:schemeClr val="accent1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algn="l"/>
            <a:endParaRPr lang="en-US" altLang="zh-CN" sz="1600" dirty="0">
              <a:latin typeface="幼圆" pitchFamily="49" charset="-122"/>
              <a:ea typeface="幼圆" pitchFamily="49" charset="-122"/>
            </a:endParaRPr>
          </a:p>
          <a:p>
            <a:pPr marL="339725" algn="l" eaLnBrk="1"/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使徒聚集到耶稣那里，将一切所作的事，所传的道，全告诉祂。（可  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6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30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）</a:t>
            </a:r>
            <a:endParaRPr lang="en-US" altLang="zh-CN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46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26273" y="634688"/>
            <a:ext cx="10225668" cy="864096"/>
          </a:xfrm>
        </p:spPr>
        <p:txBody>
          <a:bodyPr anchor="ctr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cs typeface="Arial Unicode MS" pitchFamily="34" charset="-122"/>
              </a:rPr>
              <a:t>学习舍弃己所需去怜悯人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ea"/>
              <a:cs typeface="Arial Unicode MS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0293" y="2330605"/>
            <a:ext cx="11430000" cy="4192858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主耶稣深知这需要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marL="339725" algn="l" eaLnBrk="1"/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 marL="339725" algn="l" eaLnBrk="1"/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祂就说，你们来同我暗暗地到旷野地方</a:t>
            </a:r>
            <a:r>
              <a:rPr lang="zh-CN" altLang="en-US" sz="3600" dirty="0">
                <a:solidFill>
                  <a:srgbClr val="C00000"/>
                </a:solidFill>
                <a:latin typeface="Adobe 黑体 Std R" pitchFamily="34" charset="-122"/>
                <a:ea typeface="Adobe 黑体 Std R" pitchFamily="34" charset="-122"/>
              </a:rPr>
              <a:t>去歇一歇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。这是因为来往的人多，他们连吃饭也没有工夫。他们就坐船，暗暗地往旷野地方去。（可  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6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31-32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）</a:t>
            </a:r>
            <a:endParaRPr lang="en-US" altLang="zh-CN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93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26273" y="634688"/>
            <a:ext cx="10225668" cy="864096"/>
          </a:xfrm>
        </p:spPr>
        <p:txBody>
          <a:bodyPr anchor="ctr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cs typeface="Arial Unicode MS" pitchFamily="34" charset="-122"/>
              </a:rPr>
              <a:t>学习舍弃己所需去怜悯人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ea"/>
              <a:cs typeface="Arial Unicode MS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0293" y="2330605"/>
            <a:ext cx="11430000" cy="4192858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更</a:t>
            </a:r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当怜悯他人需要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marL="339725" algn="l" eaLnBrk="1"/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 marL="339725" algn="l" eaLnBrk="1"/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众人看见他们去，有许多认识他们的，就从各城步行，一同跑到那里，比他们先赶到了。耶稣出来，见有许多的人，就怜悯他们。因为他们如同羊没有牧人一般。于是开口教训他们许多道理。（可  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6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33-34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）</a:t>
            </a:r>
            <a:endParaRPr lang="en-US" altLang="zh-CN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70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26273" y="634688"/>
            <a:ext cx="10225668" cy="864096"/>
          </a:xfrm>
        </p:spPr>
        <p:txBody>
          <a:bodyPr anchor="ctr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cs typeface="Arial Unicode MS" pitchFamily="34" charset="-122"/>
              </a:rPr>
              <a:t>学习奉献己所有去供应人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ea"/>
              <a:cs typeface="Arial Unicode MS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0293" y="2330605"/>
            <a:ext cx="11430000" cy="4192858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按</a:t>
            </a:r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情理不是份內的事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marL="339725" algn="l" eaLnBrk="1"/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 marL="339725" algn="l" eaLnBrk="1"/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天已经晚了，门徒进前来说，这是野地，天已经晚了，</a:t>
            </a:r>
            <a:r>
              <a:rPr lang="zh-CN" altLang="en-US" sz="3600" dirty="0">
                <a:solidFill>
                  <a:srgbClr val="C00000"/>
                </a:solidFill>
                <a:latin typeface="Adobe 黑体 Std R" pitchFamily="34" charset="-122"/>
                <a:ea typeface="Adobe 黑体 Std R" pitchFamily="34" charset="-122"/>
              </a:rPr>
              <a:t>请叫众人散开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，他们好往四面乡村里去，自己买什么吃。（可  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6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35-36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）</a:t>
            </a:r>
            <a:endParaRPr lang="en-US" altLang="zh-CN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49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26273" y="634688"/>
            <a:ext cx="10225668" cy="864096"/>
          </a:xfrm>
        </p:spPr>
        <p:txBody>
          <a:bodyPr anchor="ctr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cs typeface="Arial Unicode MS" pitchFamily="34" charset="-122"/>
              </a:rPr>
              <a:t>学习奉献己所有去供应人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ea"/>
              <a:cs typeface="Arial Unicode MS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0293" y="2330605"/>
            <a:ext cx="11430000" cy="4192858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作門徒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则</a:t>
            </a:r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是份內的事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marL="339725" algn="l" eaLnBrk="1"/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 marL="339725" algn="l" eaLnBrk="1"/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耶稣回答说，</a:t>
            </a:r>
            <a:r>
              <a:rPr lang="zh-CN" altLang="en-US" sz="3600" dirty="0">
                <a:solidFill>
                  <a:srgbClr val="C00000"/>
                </a:solidFill>
                <a:latin typeface="Adobe 黑体 Std R" pitchFamily="34" charset="-122"/>
                <a:ea typeface="Adobe 黑体 Std R" pitchFamily="34" charset="-122"/>
              </a:rPr>
              <a:t>你们给他们吃吧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。门徒说，我们可以去买二十两银子的饼，给他们吃吗？（可  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6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37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）</a:t>
            </a:r>
            <a:endParaRPr lang="en-US" altLang="zh-CN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7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26273" y="634688"/>
            <a:ext cx="10225668" cy="864096"/>
          </a:xfrm>
        </p:spPr>
        <p:txBody>
          <a:bodyPr anchor="ctr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cs typeface="Arial Unicode MS" pitchFamily="34" charset="-122"/>
              </a:rPr>
              <a:t>学习奉献己所有去供应人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ea"/>
              <a:cs typeface="Arial Unicode MS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0293" y="2330605"/>
            <a:ext cx="11430000" cy="4192858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先</a:t>
            </a:r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献上总是必要的事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marL="339725" algn="l" eaLnBrk="1"/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 marL="339725" algn="l" eaLnBrk="1"/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耶稣说，你们有多少饼，可以去看看。他们知道了，就说，五个饼，两条鱼。（可  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6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38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）</a:t>
            </a:r>
            <a:endParaRPr lang="en-US" altLang="zh-CN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95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26273" y="634688"/>
            <a:ext cx="10225668" cy="864096"/>
          </a:xfrm>
        </p:spPr>
        <p:txBody>
          <a:bodyPr anchor="ctr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cs typeface="Arial Unicode MS" pitchFamily="34" charset="-122"/>
              </a:rPr>
              <a:t>学习顺服主命令去服事人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ea"/>
              <a:cs typeface="Arial Unicode MS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0293" y="2330605"/>
            <a:ext cx="11430000" cy="4192858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在</a:t>
            </a:r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顺服中等候主的大作为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marL="339725" algn="l" eaLnBrk="1"/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 marL="339725" algn="l" eaLnBrk="1"/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耶稣吩咐他们叫众人一帮一帮的，坐在青草地上。众人就一排一排的坐下，</a:t>
            </a:r>
            <a:r>
              <a:rPr lang="zh-CN" altLang="en-US" sz="3600" dirty="0">
                <a:solidFill>
                  <a:srgbClr val="C00000"/>
                </a:solidFill>
                <a:latin typeface="Adobe 黑体 Std R" pitchFamily="34" charset="-122"/>
                <a:ea typeface="Adobe 黑体 Std R" pitchFamily="34" charset="-122"/>
              </a:rPr>
              <a:t>有一百一排的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，</a:t>
            </a:r>
            <a:r>
              <a:rPr lang="zh-CN" altLang="en-US" sz="3600" dirty="0">
                <a:solidFill>
                  <a:srgbClr val="C00000"/>
                </a:solidFill>
                <a:latin typeface="Adobe 黑体 Std R" pitchFamily="34" charset="-122"/>
                <a:ea typeface="Adobe 黑体 Std R" pitchFamily="34" charset="-122"/>
              </a:rPr>
              <a:t>有五十一排的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。（可  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6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39-40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）</a:t>
            </a:r>
            <a:endParaRPr lang="en-US" altLang="zh-CN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5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26273" y="634688"/>
            <a:ext cx="10225668" cy="864096"/>
          </a:xfrm>
        </p:spPr>
        <p:txBody>
          <a:bodyPr anchor="ctr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cs typeface="Arial Unicode MS" pitchFamily="34" charset="-122"/>
              </a:rPr>
              <a:t>学习顺服主命令去服事人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ea"/>
              <a:cs typeface="Arial Unicode MS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0293" y="2330605"/>
            <a:ext cx="11430000" cy="4192858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在</a:t>
            </a:r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信心中分享主的大丰盛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marL="339725" algn="l" eaLnBrk="1"/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 marL="339725" algn="l" eaLnBrk="1"/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耶稣拿着这五个饼，两条鱼，望着天祝福，掰开饼，递给门徒摆在众人面前。也把那两条鱼分给众人。他们都吃，并且吃饱了。（可  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6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41-42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）</a:t>
            </a:r>
            <a:endParaRPr lang="en-US" altLang="zh-CN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4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26273" y="634688"/>
            <a:ext cx="10225668" cy="864096"/>
          </a:xfrm>
        </p:spPr>
        <p:txBody>
          <a:bodyPr anchor="ctr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cs typeface="Arial Unicode MS" pitchFamily="34" charset="-122"/>
              </a:rPr>
              <a:t>学习顺服主命令去服事人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+mj-ea"/>
              <a:cs typeface="Arial Unicode MS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0293" y="2330605"/>
            <a:ext cx="11430000" cy="4192858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在</a:t>
            </a:r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服事中欣赏主的大荣耀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  <a:p>
            <a:pPr marL="339725" algn="l" eaLnBrk="1"/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 marL="339725" algn="l" eaLnBrk="1"/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门徒就把碎饼碎鱼，收拾起来，装满了十二个篮子。</a:t>
            </a:r>
            <a:r>
              <a:rPr lang="zh-CN" altLang="en-US" sz="3600" dirty="0">
                <a:solidFill>
                  <a:srgbClr val="C00000"/>
                </a:solidFill>
                <a:latin typeface="Adobe 黑体 Std R" pitchFamily="34" charset="-122"/>
                <a:ea typeface="Adobe 黑体 Std R" pitchFamily="34" charset="-122"/>
              </a:rPr>
              <a:t>吃饼的男人共有五千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。（可  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6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43-44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）</a:t>
            </a:r>
            <a:endParaRPr lang="en-US" altLang="zh-CN" sz="36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8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435935"/>
            <a:ext cx="11125200" cy="6422065"/>
          </a:xfrm>
        </p:spPr>
        <p:txBody>
          <a:bodyPr>
            <a:normAutofit fontScale="92500" lnSpcReduction="10000"/>
          </a:bodyPr>
          <a:lstStyle/>
          <a:p>
            <a:pPr marL="444500" indent="-444500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30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使徒聚集到耶稣那里，将一切所作的事，所传的道，全告诉祂。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4500" indent="-444500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31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祂就说，你们来同我暗暗地到旷野地方去歇一歇。这是因为来往的人多，他们连吃饭也没有工夫。</a:t>
            </a:r>
          </a:p>
          <a:p>
            <a:pPr marL="444500" indent="-444500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32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他们就坐船，暗暗地往旷野地方去。</a:t>
            </a:r>
          </a:p>
          <a:p>
            <a:pPr marL="444500" indent="-444500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33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众人看见他们去，有许多认识他们的，就从各城步行，一同跑到那里，比他们先赶到了。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4500" lvl="0" indent="-444500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34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耶稣出来，见有许多的人，就怜悯他们。因为他们如同羊没有牧人一般。于是开口教训他们许多道理。</a:t>
            </a:r>
          </a:p>
          <a:p>
            <a:pPr marL="444500" lvl="0" indent="-444500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35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天已经晚了，门徒进前来说，这是野地，天已经晚了，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9734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7562" y="382112"/>
            <a:ext cx="11363092" cy="807687"/>
          </a:xfrm>
        </p:spPr>
        <p:txBody>
          <a:bodyPr anchor="t">
            <a:normAutofit/>
          </a:bodyPr>
          <a:lstStyle/>
          <a:p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大卫和斯韦亚．弗拉德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David and </a:t>
            </a:r>
            <a:r>
              <a:rPr lang="en-US" altLang="zh-CN" sz="2800" dirty="0" err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Svea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Flood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的故事</a:t>
            </a:r>
            <a:endParaRPr lang="zh-CN" altLang="en-US" sz="1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18579" y="1592494"/>
            <a:ext cx="6893960" cy="5097236"/>
          </a:xfrm>
        </p:spPr>
        <p:txBody>
          <a:bodyPr>
            <a:noAutofit/>
          </a:bodyPr>
          <a:lstStyle/>
          <a:p>
            <a:pPr algn="l"/>
            <a:r>
              <a:rPr lang="en-US" altLang="zh-TW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1921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年带着两岁的儿子从瑞典来到非洲腹地，当时称作「比利时属刚果」</a:t>
            </a:r>
            <a:r>
              <a:rPr lang="zh-TW" altLang="en-US" sz="2800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TW" sz="2800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Belgian Congo</a:t>
            </a:r>
            <a:r>
              <a:rPr lang="zh-TW" altLang="en-US" sz="2800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的地方</a:t>
            </a:r>
            <a:r>
              <a:rPr lang="zh-CN" altLang="en-US" sz="3200">
                <a:latin typeface="Times New Roman" panose="02020603050405020304" pitchFamily="18" charset="0"/>
                <a:ea typeface="华文仿宋" panose="02010600040101010101" pitchFamily="2" charset="-122"/>
              </a:rPr>
              <a:t>，</a:t>
            </a:r>
            <a:endParaRPr lang="en-US" altLang="zh-TW" sz="3200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  <a:p>
            <a:pPr algn="l"/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与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同样来自北欧「斯堪的纳维亚」</a:t>
            </a:r>
            <a:r>
              <a:rPr lang="zh-TW" altLang="en-US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Scandinavian</a:t>
            </a:r>
            <a:r>
              <a:rPr lang="zh-TW" altLang="en-US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的埃瑞克森</a:t>
            </a:r>
            <a:r>
              <a:rPr lang="zh-TW" altLang="en-US" sz="2800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TW" sz="2800" dirty="0" err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Ericksons</a:t>
            </a:r>
            <a:r>
              <a:rPr lang="zh-TW" altLang="en-US" sz="2800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夫妇，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一起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来到一个名叫「恩多瑞拉」</a:t>
            </a:r>
            <a:r>
              <a:rPr lang="zh-TW" altLang="en-US" sz="2800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TW" sz="2800" dirty="0" err="1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N‘dolera</a:t>
            </a:r>
            <a:r>
              <a:rPr lang="zh-TW" altLang="en-US" sz="2800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的村庄。</a:t>
            </a:r>
            <a:endParaRPr lang="en-US" altLang="zh-TW" sz="3200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  <a:p>
            <a:pPr algn="l"/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他们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在离开村庄约有半里的山坡上，搭了一间小茅屋住下，将那里作为宣教基地。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9799"/>
            <a:ext cx="4125952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7562" y="382112"/>
            <a:ext cx="11363092" cy="807687"/>
          </a:xfrm>
        </p:spPr>
        <p:txBody>
          <a:bodyPr anchor="t">
            <a:normAutofit/>
          </a:bodyPr>
          <a:lstStyle/>
          <a:p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大卫和斯韦亚．弗拉德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David and </a:t>
            </a:r>
            <a:r>
              <a:rPr lang="en-US" altLang="zh-CN" sz="2800" dirty="0" err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Svea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Flood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的故事</a:t>
            </a:r>
            <a:endParaRPr lang="zh-CN" altLang="en-US" sz="1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18579" y="2085278"/>
            <a:ext cx="6893960" cy="460445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唯一允许与他们接触的村民，是一个小男孩。他每周来两次卖鸡和鸡蛋给他们。</a:t>
            </a:r>
            <a:endParaRPr lang="en-US" altLang="zh-TW" sz="3200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  <a:p>
            <a:pPr algn="l"/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斯韦亚想，既然神只让她和这个非洲小孩接触，就要竭力领这孩子归向基督。结果她成功了。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9799"/>
            <a:ext cx="4125952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7562" y="382112"/>
            <a:ext cx="11363092" cy="807687"/>
          </a:xfrm>
        </p:spPr>
        <p:txBody>
          <a:bodyPr anchor="t">
            <a:normAutofit/>
          </a:bodyPr>
          <a:lstStyle/>
          <a:p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大卫和斯韦亚．弗拉德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David and </a:t>
            </a:r>
            <a:r>
              <a:rPr lang="en-US" altLang="zh-CN" sz="2800" dirty="0" err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Svea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Flood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的故事</a:t>
            </a:r>
            <a:endParaRPr lang="zh-CN" altLang="en-US" sz="1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18579" y="1293541"/>
            <a:ext cx="6893960" cy="5396189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疟疾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导致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埃瑞克森一家回到宣教中心去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，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大卫和妻子斯韦亚却毅然留了下来。</a:t>
            </a:r>
            <a:endParaRPr lang="en-US" altLang="zh-TW" sz="3200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  <a:p>
            <a:pPr algn="l"/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斯韦亚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此时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怀孕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，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生下一个女婴，起名叫艾娜（</a:t>
            </a:r>
            <a:r>
              <a:rPr lang="en-US" altLang="zh-TW" sz="3200" dirty="0" err="1">
                <a:latin typeface="Times New Roman" panose="02020603050405020304" pitchFamily="18" charset="0"/>
                <a:ea typeface="华文仿宋" panose="02010600040101010101" pitchFamily="2" charset="-122"/>
              </a:rPr>
              <a:t>Aina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），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她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在婴儿出生后仅仅再活了十七天。</a:t>
            </a:r>
            <a:endParaRPr lang="en-US" altLang="zh-TW" sz="3200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  <a:p>
            <a:pPr algn="l"/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大卫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咆哮道：「我要立即回瑞典去！神使我失去妻子，我也无法照顾这个婴儿。神毁了我的一切！」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4" y="1189799"/>
            <a:ext cx="3739264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7562" y="382112"/>
            <a:ext cx="11363092" cy="807687"/>
          </a:xfrm>
        </p:spPr>
        <p:txBody>
          <a:bodyPr anchor="t">
            <a:normAutofit/>
          </a:bodyPr>
          <a:lstStyle/>
          <a:p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大卫和斯韦亚．弗拉德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David and </a:t>
            </a:r>
            <a:r>
              <a:rPr lang="en-US" altLang="zh-CN" sz="2800" dirty="0" err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Svea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Flood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的故事</a:t>
            </a:r>
            <a:endParaRPr lang="zh-CN" altLang="en-US" sz="1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18579" y="1753565"/>
            <a:ext cx="6893960" cy="4936165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埃瑞克森夫妇相继离世。那个婴孩被送到美国，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改名为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阿姬（</a:t>
            </a:r>
            <a:r>
              <a:rPr lang="en-US" altLang="zh-TW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Aggie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）。</a:t>
            </a:r>
          </a:p>
          <a:p>
            <a:pPr algn="l"/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阿姬就这样在美国南达科他</a:t>
            </a:r>
            <a:r>
              <a:rPr lang="zh-TW" altLang="en-US" sz="28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（</a:t>
            </a:r>
            <a:r>
              <a:rPr lang="en-US" altLang="zh-TW" sz="2800" dirty="0">
                <a:latin typeface="Times New Roman" panose="02020603050405020304" pitchFamily="18" charset="0"/>
                <a:ea typeface="华文仿宋" panose="02010600040101010101" pitchFamily="2" charset="-122"/>
              </a:rPr>
              <a:t>South Dakoda</a:t>
            </a:r>
            <a:r>
              <a:rPr lang="zh-TW" altLang="en-US" sz="28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）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长大，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之后嫁给了一位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叫杜威．赫斯特</a:t>
            </a:r>
            <a:r>
              <a:rPr lang="zh-TW" altLang="en-US" sz="28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（</a:t>
            </a:r>
            <a:r>
              <a:rPr lang="en-US" altLang="zh-TW" sz="2800" dirty="0">
                <a:latin typeface="Times New Roman" panose="02020603050405020304" pitchFamily="18" charset="0"/>
                <a:ea typeface="华文仿宋" panose="02010600040101010101" pitchFamily="2" charset="-122"/>
              </a:rPr>
              <a:t>Dewey Hurst</a:t>
            </a:r>
            <a:r>
              <a:rPr lang="zh-TW" altLang="en-US" sz="28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）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的年轻人。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" y="1189799"/>
            <a:ext cx="3616611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6" y="1452825"/>
            <a:ext cx="3469837" cy="48265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7562" y="382112"/>
            <a:ext cx="11363092" cy="807687"/>
          </a:xfrm>
        </p:spPr>
        <p:txBody>
          <a:bodyPr anchor="t">
            <a:normAutofit/>
          </a:bodyPr>
          <a:lstStyle/>
          <a:p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大卫和斯韦亚．弗拉德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David and </a:t>
            </a:r>
            <a:r>
              <a:rPr lang="en-US" altLang="zh-CN" sz="2800" dirty="0" err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Svea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Flood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的故事</a:t>
            </a:r>
            <a:endParaRPr lang="zh-CN" altLang="en-US" sz="1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18579" y="2051824"/>
            <a:ext cx="6893960" cy="4637906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赫斯特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就任一家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圣经学院的院长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，阿姬随丈夫一起移居西雅图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。</a:t>
            </a:r>
            <a:endParaRPr lang="en-US" altLang="zh-TW" sz="3200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  <a:p>
            <a:pPr algn="l"/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一天她在邮箱里发现一份瑞典杂志，不经意翻阅一下。突然间有一幅照片使她震惊：</a:t>
            </a:r>
            <a:endParaRPr lang="en-US" altLang="zh-TW" sz="3200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  <a:p>
            <a:pPr algn="l"/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照片是一个有十字架的坟墓，十架上刻着的名字是</a:t>
            </a:r>
            <a:r>
              <a:rPr lang="en-US" altLang="zh-TW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——</a:t>
            </a:r>
            <a:r>
              <a:rPr lang="zh-TW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斯韦亚．弗拉德。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8" y="1189798"/>
            <a:ext cx="3616611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6" y="1452825"/>
            <a:ext cx="3469837" cy="48265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7562" y="382112"/>
            <a:ext cx="11363092" cy="807687"/>
          </a:xfrm>
        </p:spPr>
        <p:txBody>
          <a:bodyPr anchor="t">
            <a:normAutofit/>
          </a:bodyPr>
          <a:lstStyle/>
          <a:p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大卫和斯韦亚．弗拉德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David and </a:t>
            </a:r>
            <a:r>
              <a:rPr lang="en-US" altLang="zh-CN" sz="2800" dirty="0" err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Svea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Flood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的故事</a:t>
            </a:r>
            <a:endParaRPr lang="zh-CN" altLang="en-US" sz="1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18579" y="1616927"/>
            <a:ext cx="6893960" cy="5072803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这是很久以前在恩多瑞拉村的宣教士</a:t>
            </a:r>
            <a:r>
              <a:rPr lang="en-US" altLang="zh-CN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……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生下白人女婴</a:t>
            </a:r>
            <a:r>
              <a:rPr lang="en-US" altLang="zh-CN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……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母亲去世了</a:t>
            </a:r>
            <a:r>
              <a:rPr lang="en-US" altLang="zh-CN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……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一个非洲小男孩归向基督</a:t>
            </a:r>
            <a:r>
              <a:rPr lang="en-US" altLang="zh-CN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……</a:t>
            </a:r>
          </a:p>
          <a:p>
            <a:pPr algn="l"/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所有白人都离开了</a:t>
            </a:r>
            <a:r>
              <a:rPr lang="en-US" altLang="zh-CN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……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那个非洲男孩长大了，他说服酋长在村子里建了学校，慢慢地领所有学生信了主</a:t>
            </a:r>
            <a:r>
              <a:rPr lang="en-US" altLang="zh-CN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……</a:t>
            </a:r>
          </a:p>
          <a:p>
            <a:pPr algn="l"/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学生们又领他们的父母信了主</a:t>
            </a:r>
            <a:r>
              <a:rPr lang="en-US" altLang="zh-CN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……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连酋长也成为基督徒</a:t>
            </a:r>
            <a:r>
              <a:rPr lang="en-US" altLang="zh-CN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……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今天那个村子里共有六百名基督徒</a:t>
            </a:r>
            <a:r>
              <a:rPr lang="en-US" altLang="zh-CN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……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都是因着大卫和斯韦亚的牺牲。</a:t>
            </a:r>
          </a:p>
        </p:txBody>
      </p:sp>
    </p:spTree>
    <p:extLst>
      <p:ext uri="{BB962C8B-B14F-4D97-AF65-F5344CB8AC3E}">
        <p14:creationId xmlns:p14="http://schemas.microsoft.com/office/powerpoint/2010/main" val="34635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" y="289932"/>
            <a:ext cx="10404089" cy="63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1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6" y="1616927"/>
            <a:ext cx="3469837" cy="46054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7562" y="382112"/>
            <a:ext cx="11363092" cy="807687"/>
          </a:xfrm>
        </p:spPr>
        <p:txBody>
          <a:bodyPr anchor="t">
            <a:normAutofit/>
          </a:bodyPr>
          <a:lstStyle/>
          <a:p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大卫和斯韦亚．弗拉德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David and </a:t>
            </a:r>
            <a:r>
              <a:rPr lang="en-US" altLang="zh-CN" sz="2800" dirty="0" err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Svea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Flood</a:t>
            </a: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r>
              <a: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</a:rPr>
              <a:t>的故事</a:t>
            </a:r>
            <a:endParaRPr lang="zh-CN" altLang="en-US" sz="1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18579" y="2297151"/>
            <a:ext cx="6893960" cy="4392579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我实实在在地告诉你们，一粒麦子不落在地里死了，仍旧是一粒。若是死了，就结出许多子粒来。（约</a:t>
            </a:r>
            <a:r>
              <a:rPr lang="en-US" altLang="zh-CN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12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24</a:t>
            </a:r>
            <a:r>
              <a:rPr lang="zh-CN" altLang="en-US" sz="32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855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054060" cy="128089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>
                <a:solidFill>
                  <a:srgbClr val="C00000"/>
                </a:solidFill>
              </a:rPr>
              <a:t>讨论题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5371" y="2832360"/>
            <a:ext cx="9745509" cy="398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参与服事时，你是如何考量优先次序的？你首先要安排周到的是什么？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你如何看服事中的顺服与舍己？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你有没有在服事中经历神的奇妙作为？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耶稣通常在何时向你显出祂的大能来？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请大家为你的一个需要或是软弱祷告。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28" y="43440"/>
            <a:ext cx="3597852" cy="313561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3211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435935"/>
            <a:ext cx="11125200" cy="6422065"/>
          </a:xfrm>
        </p:spPr>
        <p:txBody>
          <a:bodyPr>
            <a:normAutofit fontScale="92500" lnSpcReduction="10000"/>
          </a:bodyPr>
          <a:lstStyle/>
          <a:p>
            <a:pPr marL="444500" indent="-444500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36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请叫众人散开，他们好往四面乡村里去，自己买什么吃。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4500" indent="-444500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37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耶稣回答说，你们给他们吃吧。门徒说，我们可以去买二十两银子的饼，给他们吃吗？</a:t>
            </a:r>
          </a:p>
          <a:p>
            <a:pPr marL="444500" indent="-444500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38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耶稣说，你们有多少饼，可以去看看。他们知道了，就说，五个饼，两条鱼。</a:t>
            </a:r>
          </a:p>
          <a:p>
            <a:pPr marL="444500" indent="-444500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39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耶稣吩咐他们叫众人一帮一帮的，坐在青草地上。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4500" lvl="0" indent="-444500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40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众人就一排一排的坐下，有一百一排的，有五十一排的。</a:t>
            </a:r>
          </a:p>
          <a:p>
            <a:pPr marL="444500" lvl="0" indent="-444500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41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耶稣拿着这五个饼，两条鱼，望着天祝福，掰开饼，递给门徒摆在众人面前。也把那两条鱼分给众人。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564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435935"/>
            <a:ext cx="11125200" cy="6422065"/>
          </a:xfrm>
        </p:spPr>
        <p:txBody>
          <a:bodyPr>
            <a:normAutofit/>
          </a:bodyPr>
          <a:lstStyle/>
          <a:p>
            <a:pPr marL="444500" indent="-444500">
              <a:buNone/>
            </a:pPr>
            <a:r>
              <a:rPr lang="en-US" altLang="zh-CN" sz="15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42     </a:t>
            </a:r>
            <a:r>
              <a:rPr lang="zh-CN" altLang="en-US" sz="37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他们都吃，并且吃饱了。</a:t>
            </a:r>
            <a:endParaRPr lang="en-US" altLang="zh-CN" sz="37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4500" indent="-444500">
              <a:buNone/>
            </a:pPr>
            <a:r>
              <a:rPr lang="en-US" altLang="zh-CN" sz="15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43     </a:t>
            </a:r>
            <a:r>
              <a:rPr lang="zh-CN" altLang="en-US" sz="37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门徒就把碎饼碎鱼，收拾起来，装满了十二个篮子。</a:t>
            </a:r>
          </a:p>
          <a:p>
            <a:pPr marL="444500" indent="-444500">
              <a:buClr>
                <a:srgbClr val="A53010"/>
              </a:buClr>
              <a:buNone/>
            </a:pPr>
            <a:r>
              <a:rPr lang="en-US" altLang="zh-CN" sz="15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44     </a:t>
            </a:r>
            <a:r>
              <a:rPr lang="zh-CN" altLang="en-US" sz="37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吃饼的男人，共有五千。</a:t>
            </a:r>
          </a:p>
          <a:p>
            <a:pPr marL="444500" indent="-444500">
              <a:buClr>
                <a:srgbClr val="A53010"/>
              </a:buClr>
              <a:buNone/>
            </a:pPr>
            <a:r>
              <a:rPr lang="en-US" altLang="zh-CN" sz="15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45     </a:t>
            </a:r>
            <a:r>
              <a:rPr lang="zh-CN" altLang="en-US" sz="37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耶稣随即催门徒上船，先渡到那边伯赛大去，等祂叫众人散开。</a:t>
            </a:r>
            <a:endParaRPr lang="en-US" altLang="zh-CN" sz="37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4500" lvl="0" indent="-444500">
              <a:buClr>
                <a:srgbClr val="A53010"/>
              </a:buClr>
              <a:buNone/>
            </a:pPr>
            <a:r>
              <a:rPr lang="en-US" altLang="zh-CN" sz="15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46     </a:t>
            </a:r>
            <a:r>
              <a:rPr lang="zh-CN" altLang="en-US" sz="37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祂既辞别了他们，就往山上去祷告。</a:t>
            </a:r>
            <a:endParaRPr lang="en-US" altLang="zh-CN" sz="37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853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 txBox="1">
            <a:spLocks/>
          </p:cNvSpPr>
          <p:nvPr/>
        </p:nvSpPr>
        <p:spPr bwMode="auto">
          <a:xfrm>
            <a:off x="2166210" y="2294054"/>
            <a:ext cx="8303741" cy="30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心志与服事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黑体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3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6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7254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2" y="829358"/>
            <a:ext cx="995645" cy="4739443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五饼二鱼堂的地面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83" y="6713"/>
            <a:ext cx="9529493" cy="68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6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7254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2" y="995317"/>
            <a:ext cx="995645" cy="4573484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五饼二鱼堂 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62" y="-10650"/>
            <a:ext cx="9835814" cy="686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6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7254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2" y="829358"/>
            <a:ext cx="995645" cy="4739443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五饼二鱼堂内景 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23" y="-46877"/>
            <a:ext cx="10081453" cy="69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5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5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7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8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9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0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1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2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3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4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5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6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19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0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1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3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4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5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6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7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8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9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0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4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36" name="Rectangle 235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加利利海地图</a:t>
            </a:r>
          </a:p>
        </p:txBody>
      </p:sp>
      <p:sp>
        <p:nvSpPr>
          <p:cNvPr id="240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图片占位符 13" descr="图片包含 文字, 地图&#10;&#10;描述已自动生成">
            <a:extLst>
              <a:ext uri="{FF2B5EF4-FFF2-40B4-BE49-F238E27FC236}">
                <a16:creationId xmlns:a16="http://schemas.microsoft.com/office/drawing/2014/main" id="{00E99F46-97D9-4A37-992D-286A17243C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r="3618"/>
          <a:stretch>
            <a:fillRect/>
          </a:stretch>
        </p:blipFill>
        <p:spPr>
          <a:xfrm>
            <a:off x="6419231" y="-5534"/>
            <a:ext cx="4164013" cy="6853238"/>
          </a:xfrm>
        </p:spPr>
      </p:pic>
    </p:spTree>
    <p:extLst>
      <p:ext uri="{BB962C8B-B14F-4D97-AF65-F5344CB8AC3E}">
        <p14:creationId xmlns:p14="http://schemas.microsoft.com/office/powerpoint/2010/main" val="31348695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4_丝状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6858</Words>
  <Application>Microsoft Office PowerPoint</Application>
  <PresentationFormat>宽屏</PresentationFormat>
  <Paragraphs>174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Adobe 黑体 Std R</vt:lpstr>
      <vt:lpstr>Adobe 楷体 Std R</vt:lpstr>
      <vt:lpstr>微軟正黑體</vt:lpstr>
      <vt:lpstr>等线</vt:lpstr>
      <vt:lpstr>仿宋</vt:lpstr>
      <vt:lpstr>黑体</vt:lpstr>
      <vt:lpstr>幼圆</vt:lpstr>
      <vt:lpstr>Arial</vt:lpstr>
      <vt:lpstr>Calibri</vt:lpstr>
      <vt:lpstr>Calibri Light</vt:lpstr>
      <vt:lpstr>Century Gothic</vt:lpstr>
      <vt:lpstr>Times New Roman</vt:lpstr>
      <vt:lpstr>Wingdings 3</vt:lpstr>
      <vt:lpstr>Wisp</vt:lpstr>
      <vt:lpstr>2_丝状</vt:lpstr>
      <vt:lpstr>4_丝状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五饼二鱼堂的地面</vt:lpstr>
      <vt:lpstr>五饼二鱼堂 </vt:lpstr>
      <vt:lpstr>五饼二鱼堂内景 </vt:lpstr>
      <vt:lpstr>加利利海地图</vt:lpstr>
      <vt:lpstr>五饼二鱼神迹所在地</vt:lpstr>
      <vt:lpstr>学习舍弃己所需去怜悯人</vt:lpstr>
      <vt:lpstr>学习舍弃己所需去怜悯人</vt:lpstr>
      <vt:lpstr>学习舍弃己所需去怜悯人</vt:lpstr>
      <vt:lpstr>学习奉献己所有去供应人</vt:lpstr>
      <vt:lpstr>学习奉献己所有去供应人</vt:lpstr>
      <vt:lpstr>学习奉献己所有去供应人</vt:lpstr>
      <vt:lpstr>学习顺服主命令去服事人</vt:lpstr>
      <vt:lpstr>学习顺服主命令去服事人</vt:lpstr>
      <vt:lpstr>学习顺服主命令去服事人</vt:lpstr>
      <vt:lpstr>大卫和斯韦亚．弗拉德（David and Svea Flood）的故事</vt:lpstr>
      <vt:lpstr>大卫和斯韦亚．弗拉德（David and Svea Flood）的故事</vt:lpstr>
      <vt:lpstr>大卫和斯韦亚．弗拉德（David and Svea Flood）的故事</vt:lpstr>
      <vt:lpstr>大卫和斯韦亚．弗拉德（David and Svea Flood）的故事</vt:lpstr>
      <vt:lpstr>大卫和斯韦亚．弗拉德（David and Svea Flood）的故事</vt:lpstr>
      <vt:lpstr>大卫和斯韦亚．弗拉德（David and Svea Flood）的故事</vt:lpstr>
      <vt:lpstr>PowerPoint 演示文稿</vt:lpstr>
      <vt:lpstr>大卫和斯韦亚．弗拉德（David and Svea Flood）的故事</vt:lpstr>
      <vt:lpstr>讨论题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第六课：心志与服事（可6：30-42）</dc:title>
  <dc:creator>John Jiang</dc:creator>
  <cp:lastModifiedBy>John Jiang</cp:lastModifiedBy>
  <cp:revision>2</cp:revision>
  <dcterms:created xsi:type="dcterms:W3CDTF">2019-05-03T17:26:11Z</dcterms:created>
  <dcterms:modified xsi:type="dcterms:W3CDTF">2019-05-19T14:33:18Z</dcterms:modified>
</cp:coreProperties>
</file>